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0" r:id="rId16"/>
    <p:sldId id="271" r:id="rId17"/>
    <p:sldId id="272" r:id="rId18"/>
    <p:sldId id="273" r:id="rId19"/>
  </p:sldIdLst>
  <p:sldSz cx="9144000" cy="5143500" type="screen16x9"/>
  <p:notesSz cx="6858000" cy="9144000"/>
  <p:embeddedFontLst>
    <p:embeddedFont>
      <p:font typeface="Manrope" pitchFamily="2" charset="0"/>
      <p:regular r:id="rId21"/>
      <p:bold r:id="rId22"/>
    </p:embeddedFont>
    <p:embeddedFont>
      <p:font typeface="Play" pitchFamily="2" charset="0"/>
      <p:regular r:id="rId23"/>
      <p:bold r:id="rId24"/>
    </p:embeddedFont>
    <p:embeddedFont>
      <p:font typeface="Roboto" panose="02000000000000000000" pitchFamily="2"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62"/>
  </p:normalViewPr>
  <p:slideViewPr>
    <p:cSldViewPr snapToGrid="0">
      <p:cViewPr varScale="1">
        <p:scale>
          <a:sx n="139" d="100"/>
          <a:sy n="139" d="100"/>
        </p:scale>
        <p:origin x="744" y="1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f4a6ea9da1_1_75: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g2f4a6ea9da1_1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f4a6ea9da1_1_1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g2f4a6ea9da1_1_1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g2f4a6ea9da1_1_1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2f4a6ea9da1_1_193: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8" name="Google Shape;238;g2f4a6ea9da1_1_1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2f4a6ea9da1_1_197: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3" name="Google Shape;243;g2f4a6ea9da1_1_1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f4a6ea9da1_1_201: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g2f4a6ea9da1_1_2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f4a6ea9da1_1_213: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g2f4a6ea9da1_1_2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f4a6ea9da1_1_21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9" name="Google Shape;269;g2f4a6ea9da1_1_2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f4a6ea9da1_1_2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2f4a6ea9da1_1_2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If I only have a few minutes to respond to concerns/attacks…..</a:t>
            </a:r>
            <a:endParaRPr/>
          </a:p>
        </p:txBody>
      </p:sp>
      <p:sp>
        <p:nvSpPr>
          <p:cNvPr id="278" name="Google Shape;278;g2f4a6ea9da1_1_2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2f4a6ea9da1_1_247: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9" name="Google Shape;299;g2f4a6ea9da1_1_2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f4a6ea9da1_1_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2f4a6ea9da1_1_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sz="1200"/>
              <a:t>The Attention Economy means attention is in short supply and always on demand. Use yours wisely.</a:t>
            </a:r>
            <a:endParaRPr/>
          </a:p>
          <a:p>
            <a:pPr marL="0" lvl="0" indent="0" algn="l" rtl="0">
              <a:spcBef>
                <a:spcPts val="0"/>
              </a:spcBef>
              <a:spcAft>
                <a:spcPts val="0"/>
              </a:spcAft>
              <a:buNone/>
            </a:pPr>
            <a:r>
              <a:rPr lang="en" sz="1200">
                <a:solidFill>
                  <a:schemeClr val="dk1"/>
                </a:solidFill>
              </a:rPr>
              <a:t>“In an information-rich world, the wealth of information means a dearth of something else: a scarcity of whatever it is that information consumes.</a:t>
            </a:r>
            <a:endParaRPr/>
          </a:p>
          <a:p>
            <a:pPr marL="0" lvl="0" indent="0" algn="l" rtl="0">
              <a:spcBef>
                <a:spcPts val="0"/>
              </a:spcBef>
              <a:spcAft>
                <a:spcPts val="0"/>
              </a:spcAft>
              <a:buNone/>
            </a:pPr>
            <a:r>
              <a:rPr lang="en" sz="1200">
                <a:solidFill>
                  <a:schemeClr val="dk1"/>
                </a:solidFill>
              </a:rPr>
              <a:t>What information consumes is rather obvious: it consumes the attention of its recipients. </a:t>
            </a:r>
            <a:endParaRPr/>
          </a:p>
          <a:p>
            <a:pPr marL="0" lvl="0" indent="0" algn="l" rtl="0">
              <a:spcBef>
                <a:spcPts val="0"/>
              </a:spcBef>
              <a:spcAft>
                <a:spcPts val="0"/>
              </a:spcAft>
              <a:buNone/>
            </a:pPr>
            <a:r>
              <a:rPr lang="en" sz="1200">
                <a:solidFill>
                  <a:schemeClr val="dk1"/>
                </a:solidFill>
              </a:rPr>
              <a:t>Hence a wealth of information creates a poverty of attention and a need to allocate that attention efficiently among the overabundance of information sources that might consume it.” </a:t>
            </a:r>
            <a:endParaRPr/>
          </a:p>
          <a:p>
            <a:pPr marL="0" lvl="0" indent="0" algn="l" rtl="0">
              <a:spcBef>
                <a:spcPts val="0"/>
              </a:spcBef>
              <a:spcAft>
                <a:spcPts val="0"/>
              </a:spcAft>
              <a:buNone/>
            </a:pPr>
            <a:r>
              <a:rPr lang="en" sz="1200">
                <a:solidFill>
                  <a:schemeClr val="dk1"/>
                </a:solidFill>
              </a:rPr>
              <a:t>Herbert A. Simon, an American economist, political scientist and cognitive psychologist (1971, pp. 40-41)</a:t>
            </a:r>
            <a:endParaRPr/>
          </a:p>
          <a:p>
            <a:pPr marL="0" lvl="0" indent="0" algn="l" rtl="0">
              <a:spcBef>
                <a:spcPts val="0"/>
              </a:spcBef>
              <a:spcAft>
                <a:spcPts val="0"/>
              </a:spcAft>
              <a:buNone/>
            </a:pPr>
            <a:r>
              <a:rPr lang="en"/>
              <a:t>Smartphone compulsion test: https://bit.ly/2QtW4uE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THIS PPT PRESENTATION WAS CREATED FOR PRIVATE USE. DO NOT SHARE OR POST OR PUBLISH. THANK YOU.</a:t>
            </a:r>
            <a:endParaRPr/>
          </a:p>
        </p:txBody>
      </p:sp>
      <p:sp>
        <p:nvSpPr>
          <p:cNvPr id="134" name="Google Shape;134;g2f4a6ea9da1_1_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f4a6ea9da1_1_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g2f4a6ea9da1_1_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Media use for all ages in the U.S. and globally is increasing. </a:t>
            </a:r>
            <a:endParaRPr/>
          </a:p>
        </p:txBody>
      </p:sp>
      <p:sp>
        <p:nvSpPr>
          <p:cNvPr id="145" name="Google Shape;145;g2f4a6ea9da1_1_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f4a6ea9da1_1_1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2f4a6ea9da1_1_1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Tweens and teens and their families are facing lots of media content every day, including misinformation which is false content that is shared and disinformation, which is content created purposely to deceive.</a:t>
            </a:r>
            <a:endParaRPr/>
          </a:p>
        </p:txBody>
      </p:sp>
      <p:sp>
        <p:nvSpPr>
          <p:cNvPr id="156" name="Google Shape;156;g2f4a6ea9da1_1_1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f4a6ea9da1_1_1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2f4a6ea9da1_1_1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But there are also wonderful things about media. For example, Mari Copeny, an influencer known as “Little Miss Flint” has championed the cause of clean water in Flint Michigan since she was 8 years old.</a:t>
            </a:r>
            <a:endParaRPr/>
          </a:p>
        </p:txBody>
      </p:sp>
      <p:sp>
        <p:nvSpPr>
          <p:cNvPr id="166" name="Google Shape;166;g2f4a6ea9da1_1_1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f4a6ea9da1_1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2f4a6ea9da1_1_1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sz="1200"/>
              <a:t>What Media Literacy is NOT…</a:t>
            </a:r>
            <a:br>
              <a:rPr lang="en" sz="1200"/>
            </a:br>
            <a:br>
              <a:rPr lang="en" sz="1200"/>
            </a:br>
            <a:r>
              <a:rPr lang="en" sz="1200"/>
              <a:t>Hating on the media (media is great; let’s use it wisely, though)</a:t>
            </a:r>
            <a:br>
              <a:rPr lang="en" sz="1200"/>
            </a:br>
            <a:br>
              <a:rPr lang="en" sz="1200"/>
            </a:br>
            <a:r>
              <a:rPr lang="en" sz="1200"/>
              <a:t>Playing “spot the agenda/stereotype/</a:t>
            </a:r>
            <a:br>
              <a:rPr lang="en" sz="1200"/>
            </a:br>
            <a:r>
              <a:rPr lang="en" sz="1200"/>
              <a:t>misrepresentation” (explore the systems making those representations appear "normal”)</a:t>
            </a:r>
            <a:br>
              <a:rPr lang="en" sz="1200"/>
            </a:br>
            <a:br>
              <a:rPr lang="en" sz="1200"/>
            </a:br>
            <a:r>
              <a:rPr lang="en" sz="1200"/>
              <a:t>Looking at media messages and experiences through a single lends instead of multiple lenses</a:t>
            </a:r>
            <a:br>
              <a:rPr lang="en" sz="1200"/>
            </a:br>
            <a:br>
              <a:rPr lang="en" sz="1200"/>
            </a:br>
            <a:r>
              <a:rPr lang="en" sz="1200"/>
              <a:t>Media abstinence (critical use is the goal)</a:t>
            </a:r>
            <a:br>
              <a:rPr lang="en" sz="1050"/>
            </a:br>
            <a:br>
              <a:rPr lang="en" sz="1050"/>
            </a:br>
            <a:br>
              <a:rPr lang="en" sz="1050"/>
            </a:br>
            <a:r>
              <a:rPr lang="en" sz="1050"/>
              <a:t>– adapted and edited from a document on website of the Center for Media Literacy, </a:t>
            </a:r>
            <a:r>
              <a:rPr lang="en" sz="1050" i="1"/>
              <a:t>with thanks to Renee Hobbs, Chris Worsnop, Neil Andersen, Jeff Share and Scott Sullivan.</a:t>
            </a:r>
            <a:endParaRPr/>
          </a:p>
        </p:txBody>
      </p:sp>
      <p:sp>
        <p:nvSpPr>
          <p:cNvPr id="175" name="Google Shape;175;g2f4a6ea9da1_1_1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2f4a6ea9da1_1_128: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5" name="Google Shape;185;g2f4a6ea9da1_1_1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f4a6ea9da1_1_136: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g2f4a6ea9da1_1_1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f4a6ea9da1_1_186: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g2f4a6ea9da1_1_1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8" name="Google Shape;58;p14"/>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9" name="Google Shape;59;p14"/>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Google Shape;60;p1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1" name="Google Shape;61;p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Play"/>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4" name="Google Shape;64;p15"/>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65" name="Google Shape;65;p15"/>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Google Shape;66;p15"/>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Google Shape;67;p1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8"/>
        <p:cNvGrpSpPr/>
        <p:nvPr/>
      </p:nvGrpSpPr>
      <p:grpSpPr>
        <a:xfrm>
          <a:off x="0" y="0"/>
          <a:ext cx="0" cy="0"/>
          <a:chOff x="0" y="0"/>
          <a:chExt cx="0" cy="0"/>
        </a:xfrm>
      </p:grpSpPr>
      <p:sp>
        <p:nvSpPr>
          <p:cNvPr id="69" name="Google Shape;69;p1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0" name="Google Shape;70;p16"/>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1" name="Google Shape;71;p16"/>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4" name="Google Shape;74;p17"/>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75" name="Google Shape;75;p17"/>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76" name="Google Shape;76;p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7" name="Google Shape;77;p1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Google Shape;78;p17"/>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9"/>
        <p:cNvGrpSpPr/>
        <p:nvPr/>
      </p:nvGrpSpPr>
      <p:grpSpPr>
        <a:xfrm>
          <a:off x="0" y="0"/>
          <a:ext cx="0" cy="0"/>
          <a:chOff x="0" y="0"/>
          <a:chExt cx="0" cy="0"/>
        </a:xfrm>
      </p:grpSpPr>
      <p:sp>
        <p:nvSpPr>
          <p:cNvPr id="80" name="Google Shape;80;p18"/>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Play"/>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1" name="Google Shape;81;p18"/>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757575"/>
              </a:buClr>
              <a:buSzPts val="1800"/>
              <a:buNone/>
              <a:defRPr sz="1800">
                <a:solidFill>
                  <a:srgbClr val="757575"/>
                </a:solidFill>
              </a:defRPr>
            </a:lvl1pPr>
            <a:lvl2pPr marL="914400" lvl="1" indent="-228600" algn="l">
              <a:lnSpc>
                <a:spcPct val="90000"/>
              </a:lnSpc>
              <a:spcBef>
                <a:spcPts val="400"/>
              </a:spcBef>
              <a:spcAft>
                <a:spcPts val="0"/>
              </a:spcAft>
              <a:buClr>
                <a:srgbClr val="757575"/>
              </a:buClr>
              <a:buSzPts val="1500"/>
              <a:buNone/>
              <a:defRPr sz="1500">
                <a:solidFill>
                  <a:srgbClr val="757575"/>
                </a:solidFill>
              </a:defRPr>
            </a:lvl2pPr>
            <a:lvl3pPr marL="1371600" lvl="2" indent="-228600" algn="l">
              <a:lnSpc>
                <a:spcPct val="90000"/>
              </a:lnSpc>
              <a:spcBef>
                <a:spcPts val="400"/>
              </a:spcBef>
              <a:spcAft>
                <a:spcPts val="0"/>
              </a:spcAft>
              <a:buClr>
                <a:srgbClr val="757575"/>
              </a:buClr>
              <a:buSzPts val="1400"/>
              <a:buNone/>
              <a:defRPr sz="1400">
                <a:solidFill>
                  <a:srgbClr val="757575"/>
                </a:solidFill>
              </a:defRPr>
            </a:lvl3pPr>
            <a:lvl4pPr marL="1828800" lvl="3" indent="-228600" algn="l">
              <a:lnSpc>
                <a:spcPct val="90000"/>
              </a:lnSpc>
              <a:spcBef>
                <a:spcPts val="400"/>
              </a:spcBef>
              <a:spcAft>
                <a:spcPts val="0"/>
              </a:spcAft>
              <a:buClr>
                <a:srgbClr val="757575"/>
              </a:buClr>
              <a:buSzPts val="1200"/>
              <a:buNone/>
              <a:defRPr sz="1200">
                <a:solidFill>
                  <a:srgbClr val="757575"/>
                </a:solidFill>
              </a:defRPr>
            </a:lvl4pPr>
            <a:lvl5pPr marL="2286000" lvl="4" indent="-228600" algn="l">
              <a:lnSpc>
                <a:spcPct val="90000"/>
              </a:lnSpc>
              <a:spcBef>
                <a:spcPts val="400"/>
              </a:spcBef>
              <a:spcAft>
                <a:spcPts val="0"/>
              </a:spcAft>
              <a:buClr>
                <a:srgbClr val="757575"/>
              </a:buClr>
              <a:buSzPts val="1200"/>
              <a:buNone/>
              <a:defRPr sz="1200">
                <a:solidFill>
                  <a:srgbClr val="757575"/>
                </a:solidFill>
              </a:defRPr>
            </a:lvl5pPr>
            <a:lvl6pPr marL="2743200" lvl="5" indent="-228600" algn="l">
              <a:lnSpc>
                <a:spcPct val="90000"/>
              </a:lnSpc>
              <a:spcBef>
                <a:spcPts val="400"/>
              </a:spcBef>
              <a:spcAft>
                <a:spcPts val="0"/>
              </a:spcAft>
              <a:buClr>
                <a:srgbClr val="757575"/>
              </a:buClr>
              <a:buSzPts val="1200"/>
              <a:buNone/>
              <a:defRPr sz="1200">
                <a:solidFill>
                  <a:srgbClr val="757575"/>
                </a:solidFill>
              </a:defRPr>
            </a:lvl6pPr>
            <a:lvl7pPr marL="3200400" lvl="6" indent="-228600" algn="l">
              <a:lnSpc>
                <a:spcPct val="90000"/>
              </a:lnSpc>
              <a:spcBef>
                <a:spcPts val="400"/>
              </a:spcBef>
              <a:spcAft>
                <a:spcPts val="0"/>
              </a:spcAft>
              <a:buClr>
                <a:srgbClr val="757575"/>
              </a:buClr>
              <a:buSzPts val="1200"/>
              <a:buNone/>
              <a:defRPr sz="1200">
                <a:solidFill>
                  <a:srgbClr val="757575"/>
                </a:solidFill>
              </a:defRPr>
            </a:lvl7pPr>
            <a:lvl8pPr marL="3657600" lvl="7" indent="-228600" algn="l">
              <a:lnSpc>
                <a:spcPct val="90000"/>
              </a:lnSpc>
              <a:spcBef>
                <a:spcPts val="400"/>
              </a:spcBef>
              <a:spcAft>
                <a:spcPts val="0"/>
              </a:spcAft>
              <a:buClr>
                <a:srgbClr val="757575"/>
              </a:buClr>
              <a:buSzPts val="1200"/>
              <a:buNone/>
              <a:defRPr sz="1200">
                <a:solidFill>
                  <a:srgbClr val="757575"/>
                </a:solidFill>
              </a:defRPr>
            </a:lvl8pPr>
            <a:lvl9pPr marL="4114800" lvl="8" indent="-228600" algn="l">
              <a:lnSpc>
                <a:spcPct val="90000"/>
              </a:lnSpc>
              <a:spcBef>
                <a:spcPts val="400"/>
              </a:spcBef>
              <a:spcAft>
                <a:spcPts val="0"/>
              </a:spcAft>
              <a:buClr>
                <a:srgbClr val="757575"/>
              </a:buClr>
              <a:buSzPts val="1200"/>
              <a:buNone/>
              <a:defRPr sz="1200">
                <a:solidFill>
                  <a:srgbClr val="757575"/>
                </a:solidFill>
              </a:defRPr>
            </a:lvl9pPr>
          </a:lstStyle>
          <a:p>
            <a:endParaRPr/>
          </a:p>
        </p:txBody>
      </p:sp>
      <p:sp>
        <p:nvSpPr>
          <p:cNvPr id="82" name="Google Shape;82;p18"/>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3" name="Google Shape;83;p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4" name="Google Shape;84;p1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5"/>
        <p:cNvGrpSpPr/>
        <p:nvPr/>
      </p:nvGrpSpPr>
      <p:grpSpPr>
        <a:xfrm>
          <a:off x="0" y="0"/>
          <a:ext cx="0" cy="0"/>
          <a:chOff x="0" y="0"/>
          <a:chExt cx="0" cy="0"/>
        </a:xfrm>
      </p:grpSpPr>
      <p:sp>
        <p:nvSpPr>
          <p:cNvPr id="86" name="Google Shape;86;p1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7" name="Google Shape;87;p19"/>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8" name="Google Shape;88;p19"/>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9" name="Google Shape;89;p19"/>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0" name="Google Shape;90;p19"/>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1" name="Google Shape;91;p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92"/>
        <p:cNvGrpSpPr/>
        <p:nvPr/>
      </p:nvGrpSpPr>
      <p:grpSpPr>
        <a:xfrm>
          <a:off x="0" y="0"/>
          <a:ext cx="0" cy="0"/>
          <a:chOff x="0" y="0"/>
          <a:chExt cx="0" cy="0"/>
        </a:xfrm>
      </p:grpSpPr>
      <p:sp>
        <p:nvSpPr>
          <p:cNvPr id="93" name="Google Shape;93;p20"/>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4" name="Google Shape;94;p20"/>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95" name="Google Shape;95;p20"/>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6" name="Google Shape;96;p20"/>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97" name="Google Shape;97;p20"/>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8" name="Google Shape;98;p2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9" name="Google Shape;99;p20"/>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0" name="Google Shape;100;p20"/>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1"/>
        <p:cNvGrpSpPr/>
        <p:nvPr/>
      </p:nvGrpSpPr>
      <p:grpSpPr>
        <a:xfrm>
          <a:off x="0" y="0"/>
          <a:ext cx="0" cy="0"/>
          <a:chOff x="0" y="0"/>
          <a:chExt cx="0" cy="0"/>
        </a:xfrm>
      </p:grpSpPr>
      <p:sp>
        <p:nvSpPr>
          <p:cNvPr id="102" name="Google Shape;102;p2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3" name="Google Shape;103;p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4" name="Google Shape;104;p2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5" name="Google Shape;105;p21"/>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8" name="Google Shape;108;p22"/>
          <p:cNvSpPr>
            <a:spLocks noGrp="1"/>
          </p:cNvSpPr>
          <p:nvPr>
            <p:ph type="pic" idx="2"/>
          </p:nvPr>
        </p:nvSpPr>
        <p:spPr>
          <a:xfrm>
            <a:off x="3887391" y="740569"/>
            <a:ext cx="4629150" cy="3655219"/>
          </a:xfrm>
          <a:prstGeom prst="rect">
            <a:avLst/>
          </a:prstGeom>
          <a:noFill/>
          <a:ln>
            <a:noFill/>
          </a:ln>
        </p:spPr>
      </p:sp>
      <p:sp>
        <p:nvSpPr>
          <p:cNvPr id="109" name="Google Shape;109;p22"/>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10" name="Google Shape;110;p2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1" name="Google Shape;111;p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2" name="Google Shape;112;p2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15" name="Google Shape;115;p23"/>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6" name="Google Shape;116;p2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7" name="Google Shape;117;p2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8" name="Google Shape;118;p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21" name="Google Shape;121;p24"/>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22" name="Google Shape;122;p24"/>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3" name="Google Shape;123;p2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4" name="Google Shape;124;p2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Play"/>
              <a:buNone/>
              <a:defRPr sz="3300" b="0" i="0" u="none" strike="noStrike" cap="none">
                <a:solidFill>
                  <a:schemeClr val="dk1"/>
                </a:solidFill>
                <a:latin typeface="Play"/>
                <a:ea typeface="Play"/>
                <a:cs typeface="Play"/>
                <a:sym typeface="Play"/>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757575"/>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54" name="Google Shape;54;p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757575"/>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55" name="Google Shape;55;p1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757575"/>
                </a:solidFill>
                <a:latin typeface="Arial"/>
                <a:ea typeface="Arial"/>
                <a:cs typeface="Arial"/>
                <a:sym typeface="Arial"/>
              </a:defRPr>
            </a:lvl1pPr>
            <a:lvl2pPr marL="0" marR="0" lvl="1" indent="0" algn="r" rtl="0">
              <a:spcBef>
                <a:spcPts val="0"/>
              </a:spcBef>
              <a:buNone/>
              <a:defRPr sz="900" b="0" i="0" u="none" strike="noStrike" cap="none">
                <a:solidFill>
                  <a:srgbClr val="757575"/>
                </a:solidFill>
                <a:latin typeface="Arial"/>
                <a:ea typeface="Arial"/>
                <a:cs typeface="Arial"/>
                <a:sym typeface="Arial"/>
              </a:defRPr>
            </a:lvl2pPr>
            <a:lvl3pPr marL="0" marR="0" lvl="2" indent="0" algn="r" rtl="0">
              <a:spcBef>
                <a:spcPts val="0"/>
              </a:spcBef>
              <a:buNone/>
              <a:defRPr sz="900" b="0" i="0" u="none" strike="noStrike" cap="none">
                <a:solidFill>
                  <a:srgbClr val="757575"/>
                </a:solidFill>
                <a:latin typeface="Arial"/>
                <a:ea typeface="Arial"/>
                <a:cs typeface="Arial"/>
                <a:sym typeface="Arial"/>
              </a:defRPr>
            </a:lvl3pPr>
            <a:lvl4pPr marL="0" marR="0" lvl="3" indent="0" algn="r" rtl="0">
              <a:spcBef>
                <a:spcPts val="0"/>
              </a:spcBef>
              <a:buNone/>
              <a:defRPr sz="900" b="0" i="0" u="none" strike="noStrike" cap="none">
                <a:solidFill>
                  <a:srgbClr val="757575"/>
                </a:solidFill>
                <a:latin typeface="Arial"/>
                <a:ea typeface="Arial"/>
                <a:cs typeface="Arial"/>
                <a:sym typeface="Arial"/>
              </a:defRPr>
            </a:lvl4pPr>
            <a:lvl5pPr marL="0" marR="0" lvl="4" indent="0" algn="r" rtl="0">
              <a:spcBef>
                <a:spcPts val="0"/>
              </a:spcBef>
              <a:buNone/>
              <a:defRPr sz="900" b="0" i="0" u="none" strike="noStrike" cap="none">
                <a:solidFill>
                  <a:srgbClr val="757575"/>
                </a:solidFill>
                <a:latin typeface="Arial"/>
                <a:ea typeface="Arial"/>
                <a:cs typeface="Arial"/>
                <a:sym typeface="Arial"/>
              </a:defRPr>
            </a:lvl5pPr>
            <a:lvl6pPr marL="0" marR="0" lvl="5" indent="0" algn="r" rtl="0">
              <a:spcBef>
                <a:spcPts val="0"/>
              </a:spcBef>
              <a:buNone/>
              <a:defRPr sz="900" b="0" i="0" u="none" strike="noStrike" cap="none">
                <a:solidFill>
                  <a:srgbClr val="757575"/>
                </a:solidFill>
                <a:latin typeface="Arial"/>
                <a:ea typeface="Arial"/>
                <a:cs typeface="Arial"/>
                <a:sym typeface="Arial"/>
              </a:defRPr>
            </a:lvl6pPr>
            <a:lvl7pPr marL="0" marR="0" lvl="6" indent="0" algn="r" rtl="0">
              <a:spcBef>
                <a:spcPts val="0"/>
              </a:spcBef>
              <a:buNone/>
              <a:defRPr sz="900" b="0" i="0" u="none" strike="noStrike" cap="none">
                <a:solidFill>
                  <a:srgbClr val="757575"/>
                </a:solidFill>
                <a:latin typeface="Arial"/>
                <a:ea typeface="Arial"/>
                <a:cs typeface="Arial"/>
                <a:sym typeface="Arial"/>
              </a:defRPr>
            </a:lvl7pPr>
            <a:lvl8pPr marL="0" marR="0" lvl="7" indent="0" algn="r" rtl="0">
              <a:spcBef>
                <a:spcPts val="0"/>
              </a:spcBef>
              <a:buNone/>
              <a:defRPr sz="900" b="0" i="0" u="none" strike="noStrike" cap="none">
                <a:solidFill>
                  <a:srgbClr val="757575"/>
                </a:solidFill>
                <a:latin typeface="Arial"/>
                <a:ea typeface="Arial"/>
                <a:cs typeface="Arial"/>
                <a:sym typeface="Arial"/>
              </a:defRPr>
            </a:lvl8pPr>
            <a:lvl9pPr marL="0" marR="0" lvl="8" indent="0" algn="r" rtl="0">
              <a:spcBef>
                <a:spcPts val="0"/>
              </a:spcBef>
              <a:buNone/>
              <a:defRPr sz="900" b="0" i="0" u="none" strike="noStrike" cap="none">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mailto:SueEllen.Christian@wmich.edu" TargetMode="External"/><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hyperlink" Target="https://static.qustodio.com/public-site/uploads/2023/02/06151022/ADR_2023_en.pdf" TargetMode="External"/><Relationship Id="rId5" Type="http://schemas.openxmlformats.org/officeDocument/2006/relationships/hyperlink" Target="https://www.commonsensemedia.org/sites/default/files/research/report/8-18-census-integrated-report-final-web_0.pdf"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hyperlink" Target="http://www.wondermedialibrary.org"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628650" y="273844"/>
            <a:ext cx="7930134" cy="1384102"/>
          </a:xfrm>
          <a:prstGeom prst="rect">
            <a:avLst/>
          </a:prstGeom>
          <a:noFill/>
          <a:ln>
            <a:noFill/>
          </a:ln>
        </p:spPr>
        <p:txBody>
          <a:bodyPr spcFirstLastPara="1" wrap="square" lIns="68575" tIns="34275" rIns="68575" bIns="34275" anchor="ctr" anchorCtr="0">
            <a:normAutofit fontScale="90000"/>
          </a:bodyPr>
          <a:lstStyle/>
          <a:p>
            <a:pPr marL="0" lvl="0" indent="0" algn="ctr" rtl="0">
              <a:lnSpc>
                <a:spcPct val="90000"/>
              </a:lnSpc>
              <a:spcBef>
                <a:spcPts val="0"/>
              </a:spcBef>
              <a:spcAft>
                <a:spcPts val="0"/>
              </a:spcAft>
              <a:buClr>
                <a:schemeClr val="dk1"/>
              </a:buClr>
              <a:buSzPct val="100000"/>
              <a:buFont typeface="Play"/>
              <a:buNone/>
            </a:pPr>
            <a:r>
              <a:rPr lang="en" sz="3600" b="1"/>
              <a:t>wondermedialibrary.org</a:t>
            </a:r>
            <a:br>
              <a:rPr lang="en" sz="3300" b="1"/>
            </a:br>
            <a:r>
              <a:rPr lang="en" sz="3300"/>
              <a:t>a media and news literacy website of interactive learning </a:t>
            </a:r>
            <a:endParaRPr/>
          </a:p>
        </p:txBody>
      </p:sp>
      <p:pic>
        <p:nvPicPr>
          <p:cNvPr id="130" name="Google Shape;130;p25" descr="A logo for a tv show&#10;&#10;Description automatically generated"/>
          <p:cNvPicPr preferRelativeResize="0">
            <a:picLocks noGrp="1"/>
          </p:cNvPicPr>
          <p:nvPr>
            <p:ph type="body" idx="1"/>
          </p:nvPr>
        </p:nvPicPr>
        <p:blipFill rotWithShape="1">
          <a:blip r:embed="rId3">
            <a:alphaModFix/>
          </a:blip>
          <a:srcRect/>
          <a:stretch/>
        </p:blipFill>
        <p:spPr>
          <a:xfrm>
            <a:off x="1652588" y="1996016"/>
            <a:ext cx="5838825" cy="2686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8"/>
        <p:cNvGrpSpPr/>
        <p:nvPr/>
      </p:nvGrpSpPr>
      <p:grpSpPr>
        <a:xfrm>
          <a:off x="0" y="0"/>
          <a:ext cx="0" cy="0"/>
          <a:chOff x="0" y="0"/>
          <a:chExt cx="0" cy="0"/>
        </a:xfrm>
      </p:grpSpPr>
      <p:cxnSp>
        <p:nvCxnSpPr>
          <p:cNvPr id="229" name="Google Shape;229;p34"/>
          <p:cNvCxnSpPr/>
          <p:nvPr/>
        </p:nvCxnSpPr>
        <p:spPr>
          <a:xfrm>
            <a:off x="4568411" y="833378"/>
            <a:ext cx="8280" cy="3483827"/>
          </a:xfrm>
          <a:prstGeom prst="straightConnector1">
            <a:avLst/>
          </a:prstGeom>
          <a:noFill/>
          <a:ln w="19050" cap="flat" cmpd="sng">
            <a:solidFill>
              <a:srgbClr val="7F7F7F"/>
            </a:solidFill>
            <a:prstDash val="solid"/>
            <a:miter lim="800000"/>
            <a:headEnd type="none" w="sm" len="sm"/>
            <a:tailEnd type="none" w="sm" len="sm"/>
          </a:ln>
        </p:spPr>
      </p:cxnSp>
      <p:pic>
        <p:nvPicPr>
          <p:cNvPr id="230" name="Google Shape;230;p34" descr="A logo for the institute of museum and life services&#10;&#10;Description automatically generated"/>
          <p:cNvPicPr preferRelativeResize="0"/>
          <p:nvPr/>
        </p:nvPicPr>
        <p:blipFill rotWithShape="1">
          <a:blip r:embed="rId3">
            <a:alphaModFix/>
          </a:blip>
          <a:srcRect/>
          <a:stretch/>
        </p:blipFill>
        <p:spPr>
          <a:xfrm>
            <a:off x="4753737" y="628749"/>
            <a:ext cx="3549705" cy="1615115"/>
          </a:xfrm>
          <a:prstGeom prst="rect">
            <a:avLst/>
          </a:prstGeom>
          <a:noFill/>
          <a:ln>
            <a:noFill/>
          </a:ln>
        </p:spPr>
      </p:pic>
      <p:cxnSp>
        <p:nvCxnSpPr>
          <p:cNvPr id="231" name="Google Shape;231;p34"/>
          <p:cNvCxnSpPr/>
          <p:nvPr/>
        </p:nvCxnSpPr>
        <p:spPr>
          <a:xfrm>
            <a:off x="1052270" y="2571749"/>
            <a:ext cx="3141678" cy="1"/>
          </a:xfrm>
          <a:prstGeom prst="straightConnector1">
            <a:avLst/>
          </a:prstGeom>
          <a:noFill/>
          <a:ln w="19050" cap="flat" cmpd="sng">
            <a:solidFill>
              <a:srgbClr val="7F7F7F"/>
            </a:solidFill>
            <a:prstDash val="solid"/>
            <a:miter lim="800000"/>
            <a:headEnd type="none" w="sm" len="sm"/>
            <a:tailEnd type="none" w="sm" len="sm"/>
          </a:ln>
        </p:spPr>
      </p:cxnSp>
      <p:cxnSp>
        <p:nvCxnSpPr>
          <p:cNvPr id="232" name="Google Shape;232;p34"/>
          <p:cNvCxnSpPr/>
          <p:nvPr/>
        </p:nvCxnSpPr>
        <p:spPr>
          <a:xfrm>
            <a:off x="4957750" y="2571749"/>
            <a:ext cx="3141678" cy="1"/>
          </a:xfrm>
          <a:prstGeom prst="straightConnector1">
            <a:avLst/>
          </a:prstGeom>
          <a:noFill/>
          <a:ln w="19050" cap="flat" cmpd="sng">
            <a:solidFill>
              <a:srgbClr val="7F7F7F"/>
            </a:solidFill>
            <a:prstDash val="solid"/>
            <a:miter lim="800000"/>
            <a:headEnd type="none" w="sm" len="sm"/>
            <a:tailEnd type="none" w="sm" len="sm"/>
          </a:ln>
        </p:spPr>
      </p:cxnSp>
      <p:pic>
        <p:nvPicPr>
          <p:cNvPr id="233" name="Google Shape;233;p34"/>
          <p:cNvPicPr preferRelativeResize="0"/>
          <p:nvPr/>
        </p:nvPicPr>
        <p:blipFill rotWithShape="1">
          <a:blip r:embed="rId4">
            <a:alphaModFix/>
          </a:blip>
          <a:srcRect/>
          <a:stretch/>
        </p:blipFill>
        <p:spPr>
          <a:xfrm>
            <a:off x="1143107" y="2753487"/>
            <a:ext cx="2950885" cy="1909397"/>
          </a:xfrm>
          <a:prstGeom prst="rect">
            <a:avLst/>
          </a:prstGeom>
          <a:noFill/>
          <a:ln>
            <a:noFill/>
          </a:ln>
        </p:spPr>
      </p:pic>
      <p:pic>
        <p:nvPicPr>
          <p:cNvPr id="234" name="Google Shape;234;p34" descr="A blue and black logo&#10;&#10;Description automatically generated"/>
          <p:cNvPicPr preferRelativeResize="0"/>
          <p:nvPr/>
        </p:nvPicPr>
        <p:blipFill rotWithShape="1">
          <a:blip r:embed="rId5">
            <a:alphaModFix/>
          </a:blip>
          <a:srcRect/>
          <a:stretch/>
        </p:blipFill>
        <p:spPr>
          <a:xfrm>
            <a:off x="5360780" y="2753487"/>
            <a:ext cx="2335620" cy="1915102"/>
          </a:xfrm>
          <a:prstGeom prst="rect">
            <a:avLst/>
          </a:prstGeom>
          <a:noFill/>
          <a:ln>
            <a:noFill/>
          </a:ln>
        </p:spPr>
      </p:pic>
      <p:sp>
        <p:nvSpPr>
          <p:cNvPr id="235" name="Google Shape;235;p34"/>
          <p:cNvSpPr txBox="1"/>
          <p:nvPr/>
        </p:nvSpPr>
        <p:spPr>
          <a:xfrm>
            <a:off x="1052270" y="1023082"/>
            <a:ext cx="2933400" cy="9927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3000">
                <a:solidFill>
                  <a:schemeClr val="dk1"/>
                </a:solidFill>
              </a:rPr>
              <a:t>The website is s</a:t>
            </a:r>
            <a:r>
              <a:rPr lang="en" sz="3000">
                <a:solidFill>
                  <a:schemeClr val="dk1"/>
                </a:solidFill>
                <a:latin typeface="Arial"/>
                <a:ea typeface="Arial"/>
                <a:cs typeface="Arial"/>
                <a:sym typeface="Arial"/>
              </a:rPr>
              <a:t>upported by …</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9"/>
        <p:cNvGrpSpPr/>
        <p:nvPr/>
      </p:nvGrpSpPr>
      <p:grpSpPr>
        <a:xfrm>
          <a:off x="0" y="0"/>
          <a:ext cx="0" cy="0"/>
          <a:chOff x="0" y="0"/>
          <a:chExt cx="0" cy="0"/>
        </a:xfrm>
      </p:grpSpPr>
      <p:pic>
        <p:nvPicPr>
          <p:cNvPr id="240" name="Google Shape;240;p35" descr="A group of logos on a blue background&#10;&#10;Description automatically generated"/>
          <p:cNvPicPr preferRelativeResize="0">
            <a:picLocks noGrp="1"/>
          </p:cNvPicPr>
          <p:nvPr>
            <p:ph type="body" idx="1"/>
          </p:nvPr>
        </p:nvPicPr>
        <p:blipFill rotWithShape="1">
          <a:blip r:embed="rId3">
            <a:alphaModFix/>
          </a:blip>
          <a:srcRect/>
          <a:stretch/>
        </p:blipFill>
        <p:spPr>
          <a:xfrm>
            <a:off x="482600" y="700849"/>
            <a:ext cx="8178800" cy="3741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4"/>
        <p:cNvGrpSpPr/>
        <p:nvPr/>
      </p:nvGrpSpPr>
      <p:grpSpPr>
        <a:xfrm>
          <a:off x="0" y="0"/>
          <a:ext cx="0" cy="0"/>
          <a:chOff x="0" y="0"/>
          <a:chExt cx="0" cy="0"/>
        </a:xfrm>
      </p:grpSpPr>
      <p:pic>
        <p:nvPicPr>
          <p:cNvPr id="245" name="Google Shape;245;p36" descr="A screenshot of a blue and white screen&#10;&#10;Description automatically generated"/>
          <p:cNvPicPr preferRelativeResize="0">
            <a:picLocks noGrp="1"/>
          </p:cNvPicPr>
          <p:nvPr>
            <p:ph type="body" idx="1"/>
          </p:nvPr>
        </p:nvPicPr>
        <p:blipFill rotWithShape="1">
          <a:blip r:embed="rId3">
            <a:alphaModFix/>
          </a:blip>
          <a:srcRect/>
          <a:stretch/>
        </p:blipFill>
        <p:spPr>
          <a:xfrm>
            <a:off x="482600" y="741744"/>
            <a:ext cx="8178800" cy="366001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7"/>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3300"/>
              <a:buFont typeface="Play"/>
              <a:buNone/>
            </a:pPr>
            <a:r>
              <a:rPr lang="en"/>
              <a:t>WonderMediaLibrary.org is an opportunity!!</a:t>
            </a:r>
            <a:endParaRPr/>
          </a:p>
        </p:txBody>
      </p:sp>
      <p:sp>
        <p:nvSpPr>
          <p:cNvPr id="251" name="Google Shape;251;p37"/>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fontScale="92500" lnSpcReduction="20000"/>
          </a:bodyPr>
          <a:lstStyle/>
          <a:p>
            <a:pPr marL="177800" lvl="0" indent="-179070" algn="l" rtl="0">
              <a:lnSpc>
                <a:spcPct val="90000"/>
              </a:lnSpc>
              <a:spcBef>
                <a:spcPts val="0"/>
              </a:spcBef>
              <a:spcAft>
                <a:spcPts val="0"/>
              </a:spcAft>
              <a:buClr>
                <a:srgbClr val="000000"/>
              </a:buClr>
              <a:buSzPct val="100000"/>
              <a:buChar char="•"/>
            </a:pPr>
            <a:r>
              <a:rPr lang="en" sz="2400" b="0" i="0" u="none" strike="noStrike">
                <a:solidFill>
                  <a:srgbClr val="000000"/>
                </a:solidFill>
                <a:latin typeface="Arial"/>
                <a:ea typeface="Arial"/>
                <a:cs typeface="Arial"/>
                <a:sym typeface="Arial"/>
              </a:rPr>
              <a:t>You don’t have to be the expert to do this. </a:t>
            </a:r>
            <a:endParaRPr/>
          </a:p>
          <a:p>
            <a:pPr marL="177800" lvl="0" indent="-38100" algn="l" rtl="0">
              <a:lnSpc>
                <a:spcPct val="90000"/>
              </a:lnSpc>
              <a:spcBef>
                <a:spcPts val="0"/>
              </a:spcBef>
              <a:spcAft>
                <a:spcPts val="0"/>
              </a:spcAft>
              <a:buClr>
                <a:schemeClr val="dk1"/>
              </a:buClr>
              <a:buSzPct val="100000"/>
              <a:buNone/>
            </a:pPr>
            <a:endParaRPr sz="2400" b="0" i="0" u="none" strike="noStrike">
              <a:solidFill>
                <a:srgbClr val="000000"/>
              </a:solidFill>
              <a:latin typeface="Arial"/>
              <a:ea typeface="Arial"/>
              <a:cs typeface="Arial"/>
              <a:sym typeface="Arial"/>
            </a:endParaRPr>
          </a:p>
          <a:p>
            <a:pPr marL="177800" lvl="0" indent="-38100" algn="l" rtl="0">
              <a:lnSpc>
                <a:spcPct val="90000"/>
              </a:lnSpc>
              <a:spcBef>
                <a:spcPts val="0"/>
              </a:spcBef>
              <a:spcAft>
                <a:spcPts val="0"/>
              </a:spcAft>
              <a:buClr>
                <a:schemeClr val="dk1"/>
              </a:buClr>
              <a:buSzPct val="100000"/>
              <a:buNone/>
            </a:pPr>
            <a:endParaRPr sz="2400">
              <a:solidFill>
                <a:srgbClr val="000000"/>
              </a:solidFill>
              <a:latin typeface="Arial"/>
              <a:ea typeface="Arial"/>
              <a:cs typeface="Arial"/>
              <a:sym typeface="Arial"/>
            </a:endParaRPr>
          </a:p>
          <a:p>
            <a:pPr marL="177800" lvl="0" indent="-179070" algn="l" rtl="0">
              <a:lnSpc>
                <a:spcPct val="90000"/>
              </a:lnSpc>
              <a:spcBef>
                <a:spcPts val="0"/>
              </a:spcBef>
              <a:spcAft>
                <a:spcPts val="0"/>
              </a:spcAft>
              <a:buClr>
                <a:srgbClr val="000000"/>
              </a:buClr>
              <a:buSzPct val="100000"/>
              <a:buChar char="•"/>
            </a:pPr>
            <a:r>
              <a:rPr lang="en" sz="2400" b="0" i="0" u="none" strike="noStrike">
                <a:solidFill>
                  <a:srgbClr val="000000"/>
                </a:solidFill>
                <a:latin typeface="Arial"/>
                <a:ea typeface="Arial"/>
                <a:cs typeface="Arial"/>
                <a:sym typeface="Arial"/>
              </a:rPr>
              <a:t>The website and our project proposes skills-building, knowledge-building and confidence-building in the area of media literacy so staff can address patron needs.</a:t>
            </a:r>
            <a:endParaRPr/>
          </a:p>
          <a:p>
            <a:pPr marL="177800" lvl="0" indent="-38100" algn="l" rtl="0">
              <a:lnSpc>
                <a:spcPct val="90000"/>
              </a:lnSpc>
              <a:spcBef>
                <a:spcPts val="0"/>
              </a:spcBef>
              <a:spcAft>
                <a:spcPts val="0"/>
              </a:spcAft>
              <a:buClr>
                <a:schemeClr val="dk1"/>
              </a:buClr>
              <a:buSzPct val="100000"/>
              <a:buNone/>
            </a:pPr>
            <a:endParaRPr sz="2400">
              <a:solidFill>
                <a:srgbClr val="000000"/>
              </a:solidFill>
              <a:latin typeface="Arial"/>
              <a:ea typeface="Arial"/>
              <a:cs typeface="Arial"/>
              <a:sym typeface="Arial"/>
            </a:endParaRPr>
          </a:p>
          <a:p>
            <a:pPr marL="177800" lvl="0" indent="-179070" algn="l" rtl="0">
              <a:lnSpc>
                <a:spcPct val="90000"/>
              </a:lnSpc>
              <a:spcBef>
                <a:spcPts val="0"/>
              </a:spcBef>
              <a:spcAft>
                <a:spcPts val="0"/>
              </a:spcAft>
              <a:buClr>
                <a:srgbClr val="000000"/>
              </a:buClr>
              <a:buSzPct val="100000"/>
              <a:buChar char="•"/>
            </a:pPr>
            <a:r>
              <a:rPr lang="en" sz="2400">
                <a:solidFill>
                  <a:srgbClr val="000000"/>
                </a:solidFill>
                <a:latin typeface="Arial"/>
                <a:ea typeface="Arial"/>
                <a:cs typeface="Arial"/>
                <a:sym typeface="Arial"/>
              </a:rPr>
              <a:t>The website does the work for you in terms of education and programming.</a:t>
            </a:r>
            <a:endParaRPr/>
          </a:p>
          <a:p>
            <a:pPr marL="177800" lvl="0" indent="-38100" algn="l" rtl="0">
              <a:lnSpc>
                <a:spcPct val="90000"/>
              </a:lnSpc>
              <a:spcBef>
                <a:spcPts val="0"/>
              </a:spcBef>
              <a:spcAft>
                <a:spcPts val="0"/>
              </a:spcAft>
              <a:buClr>
                <a:schemeClr val="dk1"/>
              </a:buClr>
              <a:buSzPct val="100000"/>
              <a:buNone/>
            </a:pPr>
            <a:endParaRPr sz="2400" b="0"/>
          </a:p>
          <a:p>
            <a:pPr marL="177800" lvl="0" indent="-179070" algn="l" rtl="0">
              <a:lnSpc>
                <a:spcPct val="90000"/>
              </a:lnSpc>
              <a:spcBef>
                <a:spcPts val="0"/>
              </a:spcBef>
              <a:spcAft>
                <a:spcPts val="0"/>
              </a:spcAft>
              <a:buClr>
                <a:srgbClr val="000000"/>
              </a:buClr>
              <a:buSzPct val="100000"/>
              <a:buChar char="•"/>
            </a:pPr>
            <a:r>
              <a:rPr lang="en" sz="2400" b="0" i="0" u="none" strike="noStrike">
                <a:solidFill>
                  <a:srgbClr val="000000"/>
                </a:solidFill>
                <a:latin typeface="Arial"/>
                <a:ea typeface="Arial"/>
                <a:cs typeface="Arial"/>
                <a:sym typeface="Arial"/>
              </a:rPr>
              <a:t>Back</a:t>
            </a:r>
            <a:r>
              <a:rPr lang="en" sz="2400">
                <a:solidFill>
                  <a:srgbClr val="000000"/>
                </a:solidFill>
              </a:rPr>
              <a:t>-</a:t>
            </a:r>
            <a:r>
              <a:rPr lang="en" sz="2400" b="0" i="0" u="none" strike="noStrike">
                <a:solidFill>
                  <a:srgbClr val="000000"/>
                </a:solidFill>
                <a:latin typeface="Arial"/>
                <a:ea typeface="Arial"/>
                <a:cs typeface="Arial"/>
                <a:sym typeface="Arial"/>
              </a:rPr>
              <a:t>to</a:t>
            </a:r>
            <a:r>
              <a:rPr lang="en" sz="2400">
                <a:solidFill>
                  <a:srgbClr val="000000"/>
                </a:solidFill>
              </a:rPr>
              <a:t>-</a:t>
            </a:r>
            <a:r>
              <a:rPr lang="en" sz="2400" b="0" i="0" u="none" strike="noStrike">
                <a:solidFill>
                  <a:srgbClr val="000000"/>
                </a:solidFill>
                <a:latin typeface="Arial"/>
                <a:ea typeface="Arial"/>
                <a:cs typeface="Arial"/>
                <a:sym typeface="Arial"/>
              </a:rPr>
              <a:t>school and current events make this timely and relevant</a:t>
            </a:r>
            <a:br>
              <a:rPr lang="en"/>
            </a:b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3"/>
        <p:cNvGrpSpPr/>
        <p:nvPr/>
      </p:nvGrpSpPr>
      <p:grpSpPr>
        <a:xfrm>
          <a:off x="0" y="0"/>
          <a:ext cx="0" cy="0"/>
          <a:chOff x="0" y="0"/>
          <a:chExt cx="0" cy="0"/>
        </a:xfrm>
      </p:grpSpPr>
      <p:sp>
        <p:nvSpPr>
          <p:cNvPr id="264" name="Google Shape;264;p39"/>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p>
            <a:pPr marL="0" lvl="0" indent="0" algn="l" rtl="0">
              <a:lnSpc>
                <a:spcPct val="90000"/>
              </a:lnSpc>
              <a:spcBef>
                <a:spcPts val="0"/>
              </a:spcBef>
              <a:spcAft>
                <a:spcPts val="0"/>
              </a:spcAft>
              <a:buClr>
                <a:schemeClr val="accent2"/>
              </a:buClr>
              <a:buSzPts val="2400"/>
              <a:buFont typeface="Play"/>
              <a:buNone/>
            </a:pPr>
            <a:r>
              <a:rPr lang="en" b="1">
                <a:solidFill>
                  <a:schemeClr val="accent2"/>
                </a:solidFill>
              </a:rPr>
              <a:t>RESOURCES</a:t>
            </a:r>
            <a:br>
              <a:rPr lang="en" b="1">
                <a:solidFill>
                  <a:schemeClr val="accent2"/>
                </a:solidFill>
              </a:rPr>
            </a:br>
            <a:endParaRPr b="1">
              <a:solidFill>
                <a:schemeClr val="accent2"/>
              </a:solidFill>
            </a:endParaRPr>
          </a:p>
        </p:txBody>
      </p:sp>
      <p:sp>
        <p:nvSpPr>
          <p:cNvPr id="265" name="Google Shape;265;p39"/>
          <p:cNvSpPr txBox="1">
            <a:spLocks noGrp="1"/>
          </p:cNvSpPr>
          <p:nvPr>
            <p:ph type="body" idx="1"/>
          </p:nvPr>
        </p:nvSpPr>
        <p:spPr>
          <a:xfrm rot="480893">
            <a:off x="3887391" y="740569"/>
            <a:ext cx="4629150" cy="3655219"/>
          </a:xfrm>
          <a:prstGeom prst="rect">
            <a:avLst/>
          </a:prstGeom>
          <a:solidFill>
            <a:srgbClr val="FFC000"/>
          </a:solidFill>
          <a:ln>
            <a:noFill/>
          </a:ln>
        </p:spPr>
        <p:txBody>
          <a:bodyPr spcFirstLastPara="1" wrap="square" lIns="68575" tIns="34275" rIns="68575" bIns="34275" anchor="t" anchorCtr="0">
            <a:normAutofit fontScale="62500" lnSpcReduction="20000"/>
          </a:bodyPr>
          <a:lstStyle/>
          <a:p>
            <a:pPr marL="0" marR="0" lvl="0" indent="0" algn="l" rtl="0">
              <a:lnSpc>
                <a:spcPct val="115000"/>
              </a:lnSpc>
              <a:spcBef>
                <a:spcPts val="0"/>
              </a:spcBef>
              <a:spcAft>
                <a:spcPts val="0"/>
              </a:spcAft>
              <a:buClr>
                <a:schemeClr val="dk1"/>
              </a:buClr>
              <a:buSzPct val="100000"/>
              <a:buNone/>
            </a:pPr>
            <a:r>
              <a:rPr lang="en"/>
              <a:t>Deep Fake Program Idea</a:t>
            </a:r>
            <a:endParaRPr/>
          </a:p>
          <a:p>
            <a:pPr marL="0" marR="0" lvl="0" indent="6350" algn="l" rtl="0">
              <a:lnSpc>
                <a:spcPct val="115000"/>
              </a:lnSpc>
              <a:spcBef>
                <a:spcPts val="500"/>
              </a:spcBef>
              <a:spcAft>
                <a:spcPts val="0"/>
              </a:spcAft>
              <a:buClr>
                <a:schemeClr val="dk1"/>
              </a:buClr>
              <a:buSzPct val="100000"/>
              <a:buChar char="•"/>
            </a:pPr>
            <a:r>
              <a:rPr lang="en"/>
              <a:t>Created by: Jodi Krahnke, Ypsilanti District Public Library, Erin Hart, Grand Rapids Public Library, Sue Ellen Christian, Western Michigan University</a:t>
            </a:r>
            <a:endParaRPr/>
          </a:p>
          <a:p>
            <a:pPr marL="0" marR="0" lvl="0" indent="101600" algn="l" rtl="0">
              <a:lnSpc>
                <a:spcPct val="115000"/>
              </a:lnSpc>
              <a:spcBef>
                <a:spcPts val="200"/>
              </a:spcBef>
              <a:spcAft>
                <a:spcPts val="0"/>
              </a:spcAft>
              <a:buClr>
                <a:schemeClr val="dk1"/>
              </a:buClr>
              <a:buSzPct val="100000"/>
              <a:buNone/>
            </a:pPr>
            <a:endParaRPr/>
          </a:p>
          <a:p>
            <a:pPr marL="0" marR="0" lvl="0" indent="6350" algn="l" rtl="0">
              <a:lnSpc>
                <a:spcPct val="115000"/>
              </a:lnSpc>
              <a:spcBef>
                <a:spcPts val="200"/>
              </a:spcBef>
              <a:spcAft>
                <a:spcPts val="0"/>
              </a:spcAft>
              <a:buClr>
                <a:schemeClr val="dk1"/>
              </a:buClr>
              <a:buSzPct val="100000"/>
              <a:buChar char="•"/>
            </a:pPr>
            <a:r>
              <a:rPr lang="en"/>
              <a:t>Description: Activity/game</a:t>
            </a:r>
            <a:endParaRPr/>
          </a:p>
          <a:p>
            <a:pPr marL="0" marR="0" lvl="0" indent="101600" algn="l" rtl="0">
              <a:lnSpc>
                <a:spcPct val="115000"/>
              </a:lnSpc>
              <a:spcBef>
                <a:spcPts val="200"/>
              </a:spcBef>
              <a:spcAft>
                <a:spcPts val="0"/>
              </a:spcAft>
              <a:buClr>
                <a:schemeClr val="dk1"/>
              </a:buClr>
              <a:buSzPct val="100000"/>
              <a:buNone/>
            </a:pPr>
            <a:endParaRPr/>
          </a:p>
          <a:p>
            <a:pPr marL="0" marR="0" lvl="0" indent="6350" algn="l" rtl="0">
              <a:lnSpc>
                <a:spcPct val="115000"/>
              </a:lnSpc>
              <a:spcBef>
                <a:spcPts val="200"/>
              </a:spcBef>
              <a:spcAft>
                <a:spcPts val="0"/>
              </a:spcAft>
              <a:buClr>
                <a:schemeClr val="dk1"/>
              </a:buClr>
              <a:buSzPct val="100000"/>
              <a:buChar char="•"/>
            </a:pPr>
            <a:r>
              <a:rPr lang="en"/>
              <a:t>Target audience: Middle/high school</a:t>
            </a:r>
            <a:endParaRPr/>
          </a:p>
          <a:p>
            <a:pPr marL="0" marR="0" lvl="0" indent="101600" algn="l" rtl="0">
              <a:lnSpc>
                <a:spcPct val="115000"/>
              </a:lnSpc>
              <a:spcBef>
                <a:spcPts val="0"/>
              </a:spcBef>
              <a:spcAft>
                <a:spcPts val="0"/>
              </a:spcAft>
              <a:buClr>
                <a:schemeClr val="dk1"/>
              </a:buClr>
              <a:buSzPct val="100000"/>
              <a:buNone/>
            </a:pPr>
            <a:endParaRPr/>
          </a:p>
          <a:p>
            <a:pPr marL="0" marR="0" lvl="0" indent="6350" algn="l" rtl="0">
              <a:lnSpc>
                <a:spcPct val="115000"/>
              </a:lnSpc>
              <a:spcBef>
                <a:spcPts val="200"/>
              </a:spcBef>
              <a:spcAft>
                <a:spcPts val="0"/>
              </a:spcAft>
              <a:buClr>
                <a:schemeClr val="dk1"/>
              </a:buClr>
              <a:buSzPct val="100000"/>
              <a:buChar char="•"/>
            </a:pPr>
            <a:r>
              <a:rPr lang="en"/>
              <a:t>Objectives: After this activity, participant will know some of the signs that an image was AI-generated and be better able to identify “deep fake”/AI-generated content. They will learn to be suspicious of online images and not automatically assume that if it looks real, it must be real. </a:t>
            </a:r>
            <a:endParaRPr/>
          </a:p>
          <a:p>
            <a:pPr marL="0" marR="0" lvl="0" indent="101600" algn="l" rtl="0">
              <a:lnSpc>
                <a:spcPct val="115000"/>
              </a:lnSpc>
              <a:spcBef>
                <a:spcPts val="0"/>
              </a:spcBef>
              <a:spcAft>
                <a:spcPts val="0"/>
              </a:spcAft>
              <a:buClr>
                <a:schemeClr val="dk1"/>
              </a:buClr>
              <a:buSzPct val="100000"/>
              <a:buNone/>
            </a:pPr>
            <a:endParaRPr sz="2400">
              <a:solidFill>
                <a:schemeClr val="accent2"/>
              </a:solidFill>
              <a:latin typeface="Arial"/>
              <a:ea typeface="Arial"/>
              <a:cs typeface="Arial"/>
              <a:sym typeface="Arial"/>
            </a:endParaRPr>
          </a:p>
          <a:p>
            <a:pPr marL="177800" lvl="0" indent="-76200" algn="l" rtl="0">
              <a:lnSpc>
                <a:spcPct val="90000"/>
              </a:lnSpc>
              <a:spcBef>
                <a:spcPts val="800"/>
              </a:spcBef>
              <a:spcAft>
                <a:spcPts val="0"/>
              </a:spcAft>
              <a:buClr>
                <a:schemeClr val="dk1"/>
              </a:buClr>
              <a:buSzPct val="100000"/>
              <a:buNone/>
            </a:pPr>
            <a:endParaRPr/>
          </a:p>
        </p:txBody>
      </p:sp>
      <p:sp>
        <p:nvSpPr>
          <p:cNvPr id="266" name="Google Shape;266;p39"/>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p>
            <a:pPr marL="0" lvl="0" indent="0" algn="l" rtl="0">
              <a:lnSpc>
                <a:spcPct val="90000"/>
              </a:lnSpc>
              <a:spcBef>
                <a:spcPts val="0"/>
              </a:spcBef>
              <a:spcAft>
                <a:spcPts val="0"/>
              </a:spcAft>
              <a:buClr>
                <a:schemeClr val="dk1"/>
              </a:buClr>
              <a:buSzPts val="1800"/>
              <a:buNone/>
            </a:pPr>
            <a:r>
              <a:rPr lang="en" sz="1800"/>
              <a:t>Each page on the website covers a key concept of media or news literacy.</a:t>
            </a:r>
            <a:endParaRPr/>
          </a:p>
          <a:p>
            <a:pPr marL="0" lvl="0" indent="0" algn="l" rtl="0">
              <a:lnSpc>
                <a:spcPct val="90000"/>
              </a:lnSpc>
              <a:spcBef>
                <a:spcPts val="800"/>
              </a:spcBef>
              <a:spcAft>
                <a:spcPts val="0"/>
              </a:spcAft>
              <a:buClr>
                <a:schemeClr val="dk1"/>
              </a:buClr>
              <a:buSzPts val="1800"/>
              <a:buNone/>
            </a:pPr>
            <a:endParaRPr sz="1800"/>
          </a:p>
          <a:p>
            <a:pPr marL="0" lvl="0" indent="0" algn="l" rtl="0">
              <a:lnSpc>
                <a:spcPct val="90000"/>
              </a:lnSpc>
              <a:spcBef>
                <a:spcPts val="800"/>
              </a:spcBef>
              <a:spcAft>
                <a:spcPts val="0"/>
              </a:spcAft>
              <a:buClr>
                <a:schemeClr val="dk1"/>
              </a:buClr>
              <a:buSzPts val="1800"/>
              <a:buNone/>
            </a:pPr>
            <a:r>
              <a:rPr lang="en" sz="1800"/>
              <a:t>Each page has a corresponding set of downloadable lesson plans, activities, printables and passive and active program ideas.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0"/>
        <p:cNvGrpSpPr/>
        <p:nvPr/>
      </p:nvGrpSpPr>
      <p:grpSpPr>
        <a:xfrm>
          <a:off x="0" y="0"/>
          <a:ext cx="0" cy="0"/>
          <a:chOff x="0" y="0"/>
          <a:chExt cx="0" cy="0"/>
        </a:xfrm>
      </p:grpSpPr>
      <p:sp>
        <p:nvSpPr>
          <p:cNvPr id="271" name="Google Shape;271;p40"/>
          <p:cNvSpPr/>
          <p:nvPr/>
        </p:nvSpPr>
        <p:spPr>
          <a:xfrm>
            <a:off x="0" y="0"/>
            <a:ext cx="9144000"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72" name="Google Shape;272;p40"/>
          <p:cNvSpPr txBox="1">
            <a:spLocks noGrp="1"/>
          </p:cNvSpPr>
          <p:nvPr>
            <p:ph type="title"/>
          </p:nvPr>
        </p:nvSpPr>
        <p:spPr>
          <a:xfrm>
            <a:off x="479161" y="479395"/>
            <a:ext cx="2678857" cy="2680137"/>
          </a:xfrm>
          <a:prstGeom prst="rect">
            <a:avLst/>
          </a:prstGeom>
          <a:noFill/>
          <a:ln>
            <a:noFill/>
          </a:ln>
        </p:spPr>
        <p:txBody>
          <a:bodyPr spcFirstLastPara="1" wrap="square" lIns="68575" tIns="34275" rIns="68575" bIns="34275" anchor="b" anchorCtr="0">
            <a:normAutofit/>
          </a:bodyPr>
          <a:lstStyle/>
          <a:p>
            <a:pPr marL="0" lvl="0" indent="0" algn="l" rtl="0">
              <a:lnSpc>
                <a:spcPct val="90000"/>
              </a:lnSpc>
              <a:spcBef>
                <a:spcPts val="0"/>
              </a:spcBef>
              <a:spcAft>
                <a:spcPts val="0"/>
              </a:spcAft>
              <a:buClr>
                <a:schemeClr val="dk1"/>
              </a:buClr>
              <a:buSzPts val="3100"/>
              <a:buFont typeface="Play"/>
              <a:buNone/>
            </a:pPr>
            <a:r>
              <a:rPr lang="en" sz="3100">
                <a:solidFill>
                  <a:schemeClr val="dk1"/>
                </a:solidFill>
                <a:latin typeface="Play"/>
                <a:ea typeface="Play"/>
                <a:cs typeface="Play"/>
                <a:sym typeface="Play"/>
              </a:rPr>
              <a:t>Printable Bookmark for library users to consider their media use</a:t>
            </a:r>
            <a:endParaRPr/>
          </a:p>
        </p:txBody>
      </p:sp>
      <p:sp>
        <p:nvSpPr>
          <p:cNvPr id="273" name="Google Shape;273;p40"/>
          <p:cNvSpPr/>
          <p:nvPr/>
        </p:nvSpPr>
        <p:spPr>
          <a:xfrm>
            <a:off x="482459" y="3306950"/>
            <a:ext cx="2441321" cy="13716"/>
          </a:xfrm>
          <a:custGeom>
            <a:avLst/>
            <a:gdLst/>
            <a:ahLst/>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cmpd="sng">
            <a:solidFill>
              <a:schemeClr val="accent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pic>
        <p:nvPicPr>
          <p:cNvPr id="274" name="Google Shape;274;p40" descr="A close-up of a information&#10;&#10;Description automatically generated"/>
          <p:cNvPicPr preferRelativeResize="0">
            <a:picLocks noGrp="1"/>
          </p:cNvPicPr>
          <p:nvPr>
            <p:ph type="body" idx="1"/>
          </p:nvPr>
        </p:nvPicPr>
        <p:blipFill rotWithShape="1">
          <a:blip r:embed="rId3">
            <a:alphaModFix/>
          </a:blip>
          <a:srcRect/>
          <a:stretch/>
        </p:blipFill>
        <p:spPr>
          <a:xfrm rot="652398">
            <a:off x="3805962" y="244292"/>
            <a:ext cx="3020778" cy="452550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1"/>
          <p:cNvSpPr txBox="1">
            <a:spLocks noGrp="1"/>
          </p:cNvSpPr>
          <p:nvPr>
            <p:ph type="title"/>
          </p:nvPr>
        </p:nvSpPr>
        <p:spPr>
          <a:xfrm>
            <a:off x="628650" y="417892"/>
            <a:ext cx="2530602" cy="4175918"/>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3300"/>
              <a:buFont typeface="Play"/>
              <a:buNone/>
            </a:pPr>
            <a:r>
              <a:rPr lang="en"/>
              <a:t>When confronted with concerns about content. . . Use Media Literacy!</a:t>
            </a:r>
            <a:br>
              <a:rPr lang="en"/>
            </a:br>
            <a:endParaRPr/>
          </a:p>
        </p:txBody>
      </p:sp>
      <p:grpSp>
        <p:nvGrpSpPr>
          <p:cNvPr id="281" name="Google Shape;281;p41"/>
          <p:cNvGrpSpPr/>
          <p:nvPr/>
        </p:nvGrpSpPr>
        <p:grpSpPr>
          <a:xfrm>
            <a:off x="3819906" y="465797"/>
            <a:ext cx="4697730" cy="4127508"/>
            <a:chOff x="0" y="671"/>
            <a:chExt cx="6263640" cy="5503344"/>
          </a:xfrm>
        </p:grpSpPr>
        <p:cxnSp>
          <p:nvCxnSpPr>
            <p:cNvPr id="282" name="Google Shape;282;p41"/>
            <p:cNvCxnSpPr/>
            <p:nvPr/>
          </p:nvCxnSpPr>
          <p:spPr>
            <a:xfrm>
              <a:off x="0" y="671"/>
              <a:ext cx="6263640" cy="0"/>
            </a:xfrm>
            <a:prstGeom prst="straightConnector1">
              <a:avLst/>
            </a:prstGeom>
            <a:solidFill>
              <a:srgbClr val="E97131"/>
            </a:solidFill>
            <a:ln w="19050" cap="flat" cmpd="sng">
              <a:solidFill>
                <a:srgbClr val="E97131"/>
              </a:solidFill>
              <a:prstDash val="solid"/>
              <a:miter lim="800000"/>
              <a:headEnd type="none" w="sm" len="sm"/>
              <a:tailEnd type="none" w="sm" len="sm"/>
            </a:ln>
          </p:spPr>
        </p:cxnSp>
        <p:sp>
          <p:nvSpPr>
            <p:cNvPr id="283" name="Google Shape;283;p41"/>
            <p:cNvSpPr/>
            <p:nvPr/>
          </p:nvSpPr>
          <p:spPr>
            <a:xfrm>
              <a:off x="0" y="671"/>
              <a:ext cx="6263640" cy="1100668"/>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84" name="Google Shape;284;p41"/>
            <p:cNvSpPr txBox="1"/>
            <p:nvPr/>
          </p:nvSpPr>
          <p:spPr>
            <a:xfrm>
              <a:off x="0" y="671"/>
              <a:ext cx="6263640" cy="1100668"/>
            </a:xfrm>
            <a:prstGeom prst="rect">
              <a:avLst/>
            </a:prstGeom>
            <a:noFill/>
            <a:ln>
              <a:noFill/>
            </a:ln>
          </p:spPr>
          <p:txBody>
            <a:bodyPr spcFirstLastPara="1" wrap="square" lIns="82850" tIns="82850" rIns="82850" bIns="82850" anchor="t" anchorCtr="0">
              <a:noAutofit/>
            </a:bodyPr>
            <a:lstStyle/>
            <a:p>
              <a:pPr marL="0" marR="0" lvl="0" indent="0" algn="l" rtl="0">
                <a:lnSpc>
                  <a:spcPct val="90000"/>
                </a:lnSpc>
                <a:spcBef>
                  <a:spcPts val="0"/>
                </a:spcBef>
                <a:spcAft>
                  <a:spcPts val="0"/>
                </a:spcAft>
                <a:buClr>
                  <a:schemeClr val="dk1"/>
                </a:buClr>
                <a:buSzPts val="2200"/>
                <a:buFont typeface="Arial"/>
                <a:buNone/>
              </a:pPr>
              <a:r>
                <a:rPr lang="en" sz="2200">
                  <a:solidFill>
                    <a:schemeClr val="dk1"/>
                  </a:solidFill>
                  <a:latin typeface="Arial"/>
                  <a:ea typeface="Arial"/>
                  <a:cs typeface="Arial"/>
                  <a:sym typeface="Arial"/>
                </a:rPr>
                <a:t>1. Stick to evidence-based facts and information.</a:t>
              </a:r>
              <a:endParaRPr sz="1100"/>
            </a:p>
          </p:txBody>
        </p:sp>
        <p:cxnSp>
          <p:nvCxnSpPr>
            <p:cNvPr id="285" name="Google Shape;285;p41"/>
            <p:cNvCxnSpPr/>
            <p:nvPr/>
          </p:nvCxnSpPr>
          <p:spPr>
            <a:xfrm>
              <a:off x="0" y="1101340"/>
              <a:ext cx="6263640" cy="0"/>
            </a:xfrm>
            <a:prstGeom prst="straightConnector1">
              <a:avLst/>
            </a:prstGeom>
            <a:solidFill>
              <a:srgbClr val="D5AE1D"/>
            </a:solidFill>
            <a:ln w="19050" cap="flat" cmpd="sng">
              <a:solidFill>
                <a:srgbClr val="D5AE1D"/>
              </a:solidFill>
              <a:prstDash val="solid"/>
              <a:miter lim="800000"/>
              <a:headEnd type="none" w="sm" len="sm"/>
              <a:tailEnd type="none" w="sm" len="sm"/>
            </a:ln>
          </p:spPr>
        </p:cxnSp>
        <p:sp>
          <p:nvSpPr>
            <p:cNvPr id="286" name="Google Shape;286;p41"/>
            <p:cNvSpPr/>
            <p:nvPr/>
          </p:nvSpPr>
          <p:spPr>
            <a:xfrm>
              <a:off x="0" y="1101340"/>
              <a:ext cx="6263640" cy="1100668"/>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87" name="Google Shape;287;p41"/>
            <p:cNvSpPr txBox="1"/>
            <p:nvPr/>
          </p:nvSpPr>
          <p:spPr>
            <a:xfrm>
              <a:off x="0" y="1101340"/>
              <a:ext cx="6263640" cy="1100668"/>
            </a:xfrm>
            <a:prstGeom prst="rect">
              <a:avLst/>
            </a:prstGeom>
            <a:noFill/>
            <a:ln>
              <a:noFill/>
            </a:ln>
          </p:spPr>
          <p:txBody>
            <a:bodyPr spcFirstLastPara="1" wrap="square" lIns="82850" tIns="82850" rIns="82850" bIns="82850" anchor="t" anchorCtr="0">
              <a:noAutofit/>
            </a:bodyPr>
            <a:lstStyle/>
            <a:p>
              <a:pPr marL="0" marR="0" lvl="0" indent="0" algn="l" rtl="0">
                <a:lnSpc>
                  <a:spcPct val="90000"/>
                </a:lnSpc>
                <a:spcBef>
                  <a:spcPts val="0"/>
                </a:spcBef>
                <a:spcAft>
                  <a:spcPts val="0"/>
                </a:spcAft>
                <a:buClr>
                  <a:schemeClr val="dk1"/>
                </a:buClr>
                <a:buSzPts val="2200"/>
                <a:buFont typeface="Arial"/>
                <a:buNone/>
              </a:pPr>
              <a:r>
                <a:rPr lang="en" sz="2200">
                  <a:solidFill>
                    <a:schemeClr val="dk1"/>
                  </a:solidFill>
                  <a:latin typeface="Arial"/>
                  <a:ea typeface="Arial"/>
                  <a:cs typeface="Arial"/>
                  <a:sym typeface="Arial"/>
                </a:rPr>
                <a:t>2. Stay unemotional.</a:t>
              </a:r>
              <a:endParaRPr sz="1100"/>
            </a:p>
          </p:txBody>
        </p:sp>
        <p:cxnSp>
          <p:nvCxnSpPr>
            <p:cNvPr id="288" name="Google Shape;288;p41"/>
            <p:cNvCxnSpPr/>
            <p:nvPr/>
          </p:nvCxnSpPr>
          <p:spPr>
            <a:xfrm>
              <a:off x="0" y="2202009"/>
              <a:ext cx="6263640" cy="0"/>
            </a:xfrm>
            <a:prstGeom prst="straightConnector1">
              <a:avLst/>
            </a:prstGeom>
            <a:solidFill>
              <a:srgbClr val="8CAF1D"/>
            </a:solidFill>
            <a:ln w="19050" cap="flat" cmpd="sng">
              <a:solidFill>
                <a:srgbClr val="8CAF1D"/>
              </a:solidFill>
              <a:prstDash val="solid"/>
              <a:miter lim="800000"/>
              <a:headEnd type="none" w="sm" len="sm"/>
              <a:tailEnd type="none" w="sm" len="sm"/>
            </a:ln>
          </p:spPr>
        </p:cxnSp>
        <p:sp>
          <p:nvSpPr>
            <p:cNvPr id="289" name="Google Shape;289;p41"/>
            <p:cNvSpPr/>
            <p:nvPr/>
          </p:nvSpPr>
          <p:spPr>
            <a:xfrm>
              <a:off x="0" y="2202009"/>
              <a:ext cx="6263640" cy="1100668"/>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90" name="Google Shape;290;p41"/>
            <p:cNvSpPr txBox="1"/>
            <p:nvPr/>
          </p:nvSpPr>
          <p:spPr>
            <a:xfrm>
              <a:off x="0" y="2202009"/>
              <a:ext cx="6263640" cy="1100668"/>
            </a:xfrm>
            <a:prstGeom prst="rect">
              <a:avLst/>
            </a:prstGeom>
            <a:noFill/>
            <a:ln>
              <a:noFill/>
            </a:ln>
          </p:spPr>
          <p:txBody>
            <a:bodyPr spcFirstLastPara="1" wrap="square" lIns="82850" tIns="82850" rIns="82850" bIns="82850" anchor="t" anchorCtr="0">
              <a:noAutofit/>
            </a:bodyPr>
            <a:lstStyle/>
            <a:p>
              <a:pPr marL="0" marR="0" lvl="0" indent="0" algn="l" rtl="0">
                <a:lnSpc>
                  <a:spcPct val="90000"/>
                </a:lnSpc>
                <a:spcBef>
                  <a:spcPts val="0"/>
                </a:spcBef>
                <a:spcAft>
                  <a:spcPts val="0"/>
                </a:spcAft>
                <a:buClr>
                  <a:schemeClr val="dk1"/>
                </a:buClr>
                <a:buSzPts val="2200"/>
                <a:buFont typeface="Arial"/>
                <a:buNone/>
              </a:pPr>
              <a:r>
                <a:rPr lang="en" sz="2200">
                  <a:solidFill>
                    <a:schemeClr val="dk1"/>
                  </a:solidFill>
                  <a:latin typeface="Arial"/>
                  <a:ea typeface="Arial"/>
                  <a:cs typeface="Arial"/>
                  <a:sym typeface="Arial"/>
                </a:rPr>
                <a:t>3. Move from judgment to wonder.</a:t>
              </a:r>
              <a:endParaRPr sz="1100"/>
            </a:p>
          </p:txBody>
        </p:sp>
        <p:cxnSp>
          <p:nvCxnSpPr>
            <p:cNvPr id="291" name="Google Shape;291;p41"/>
            <p:cNvCxnSpPr/>
            <p:nvPr/>
          </p:nvCxnSpPr>
          <p:spPr>
            <a:xfrm>
              <a:off x="0" y="3302678"/>
              <a:ext cx="6263640" cy="0"/>
            </a:xfrm>
            <a:prstGeom prst="straightConnector1">
              <a:avLst/>
            </a:prstGeom>
            <a:solidFill>
              <a:srgbClr val="3E8B1B"/>
            </a:solidFill>
            <a:ln w="19050" cap="flat" cmpd="sng">
              <a:solidFill>
                <a:srgbClr val="3E8B1B"/>
              </a:solidFill>
              <a:prstDash val="solid"/>
              <a:miter lim="800000"/>
              <a:headEnd type="none" w="sm" len="sm"/>
              <a:tailEnd type="none" w="sm" len="sm"/>
            </a:ln>
          </p:spPr>
        </p:cxnSp>
        <p:sp>
          <p:nvSpPr>
            <p:cNvPr id="292" name="Google Shape;292;p41"/>
            <p:cNvSpPr/>
            <p:nvPr/>
          </p:nvSpPr>
          <p:spPr>
            <a:xfrm>
              <a:off x="0" y="3302678"/>
              <a:ext cx="6263640" cy="1100668"/>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93" name="Google Shape;293;p41"/>
            <p:cNvSpPr txBox="1"/>
            <p:nvPr/>
          </p:nvSpPr>
          <p:spPr>
            <a:xfrm>
              <a:off x="0" y="3302678"/>
              <a:ext cx="6263640" cy="1100668"/>
            </a:xfrm>
            <a:prstGeom prst="rect">
              <a:avLst/>
            </a:prstGeom>
            <a:noFill/>
            <a:ln>
              <a:noFill/>
            </a:ln>
          </p:spPr>
          <p:txBody>
            <a:bodyPr spcFirstLastPara="1" wrap="square" lIns="82850" tIns="82850" rIns="82850" bIns="82850" anchor="t" anchorCtr="0">
              <a:noAutofit/>
            </a:bodyPr>
            <a:lstStyle/>
            <a:p>
              <a:pPr marL="0" marR="0" lvl="0" indent="0" algn="l" rtl="0">
                <a:lnSpc>
                  <a:spcPct val="90000"/>
                </a:lnSpc>
                <a:spcBef>
                  <a:spcPts val="0"/>
                </a:spcBef>
                <a:spcAft>
                  <a:spcPts val="0"/>
                </a:spcAft>
                <a:buClr>
                  <a:schemeClr val="dk1"/>
                </a:buClr>
                <a:buSzPts val="2200"/>
                <a:buFont typeface="Arial"/>
                <a:buNone/>
              </a:pPr>
              <a:r>
                <a:rPr lang="en" sz="2200">
                  <a:solidFill>
                    <a:schemeClr val="dk1"/>
                  </a:solidFill>
                  <a:latin typeface="Arial"/>
                  <a:ea typeface="Arial"/>
                  <a:cs typeface="Arial"/>
                  <a:sym typeface="Arial"/>
                </a:rPr>
                <a:t>4. Lean into policy and process.</a:t>
              </a:r>
              <a:endParaRPr sz="1100"/>
            </a:p>
          </p:txBody>
        </p:sp>
        <p:cxnSp>
          <p:nvCxnSpPr>
            <p:cNvPr id="294" name="Google Shape;294;p41"/>
            <p:cNvCxnSpPr/>
            <p:nvPr/>
          </p:nvCxnSpPr>
          <p:spPr>
            <a:xfrm>
              <a:off x="0" y="4403347"/>
              <a:ext cx="6263640" cy="0"/>
            </a:xfrm>
            <a:prstGeom prst="straightConnector1">
              <a:avLst/>
            </a:prstGeom>
            <a:solidFill>
              <a:srgbClr val="186923"/>
            </a:solidFill>
            <a:ln w="19050" cap="flat" cmpd="sng">
              <a:solidFill>
                <a:srgbClr val="186923"/>
              </a:solidFill>
              <a:prstDash val="solid"/>
              <a:miter lim="800000"/>
              <a:headEnd type="none" w="sm" len="sm"/>
              <a:tailEnd type="none" w="sm" len="sm"/>
            </a:ln>
          </p:spPr>
        </p:cxnSp>
        <p:sp>
          <p:nvSpPr>
            <p:cNvPr id="295" name="Google Shape;295;p41"/>
            <p:cNvSpPr/>
            <p:nvPr/>
          </p:nvSpPr>
          <p:spPr>
            <a:xfrm>
              <a:off x="0" y="4403347"/>
              <a:ext cx="6263640" cy="1100668"/>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96" name="Google Shape;296;p41"/>
            <p:cNvSpPr txBox="1"/>
            <p:nvPr/>
          </p:nvSpPr>
          <p:spPr>
            <a:xfrm>
              <a:off x="0" y="4403347"/>
              <a:ext cx="6263640" cy="1100668"/>
            </a:xfrm>
            <a:prstGeom prst="rect">
              <a:avLst/>
            </a:prstGeom>
            <a:noFill/>
            <a:ln>
              <a:noFill/>
            </a:ln>
          </p:spPr>
          <p:txBody>
            <a:bodyPr spcFirstLastPara="1" wrap="square" lIns="82850" tIns="82850" rIns="82850" bIns="82850" anchor="t" anchorCtr="0">
              <a:noAutofit/>
            </a:bodyPr>
            <a:lstStyle/>
            <a:p>
              <a:pPr marL="0" marR="0" lvl="0" indent="0" algn="l" rtl="0">
                <a:lnSpc>
                  <a:spcPct val="90000"/>
                </a:lnSpc>
                <a:spcBef>
                  <a:spcPts val="0"/>
                </a:spcBef>
                <a:spcAft>
                  <a:spcPts val="0"/>
                </a:spcAft>
                <a:buClr>
                  <a:schemeClr val="dk1"/>
                </a:buClr>
                <a:buSzPts val="2200"/>
                <a:buFont typeface="Arial"/>
                <a:buNone/>
              </a:pPr>
              <a:r>
                <a:rPr lang="en" sz="2200">
                  <a:solidFill>
                    <a:schemeClr val="dk1"/>
                  </a:solidFill>
                  <a:latin typeface="Arial"/>
                  <a:ea typeface="Arial"/>
                  <a:cs typeface="Arial"/>
                  <a:sym typeface="Arial"/>
                </a:rPr>
                <a:t>5. Counter with accurate information, widely shared, in many formats. </a:t>
              </a:r>
              <a:endParaRPr sz="1100"/>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0"/>
        <p:cNvGrpSpPr/>
        <p:nvPr/>
      </p:nvGrpSpPr>
      <p:grpSpPr>
        <a:xfrm>
          <a:off x="0" y="0"/>
          <a:ext cx="0" cy="0"/>
          <a:chOff x="0" y="0"/>
          <a:chExt cx="0" cy="0"/>
        </a:xfrm>
      </p:grpSpPr>
      <p:sp>
        <p:nvSpPr>
          <p:cNvPr id="301" name="Google Shape;301;p42"/>
          <p:cNvSpPr/>
          <p:nvPr/>
        </p:nvSpPr>
        <p:spPr>
          <a:xfrm>
            <a:off x="2286" y="0"/>
            <a:ext cx="9141714"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02" name="Google Shape;302;p42"/>
          <p:cNvSpPr/>
          <p:nvPr/>
        </p:nvSpPr>
        <p:spPr>
          <a:xfrm>
            <a:off x="0" y="0"/>
            <a:ext cx="91440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p:txBody>
      </p:sp>
      <p:sp>
        <p:nvSpPr>
          <p:cNvPr id="303" name="Google Shape;303;p42"/>
          <p:cNvSpPr/>
          <p:nvPr/>
        </p:nvSpPr>
        <p:spPr>
          <a:xfrm>
            <a:off x="2077107" y="165147"/>
            <a:ext cx="7066893" cy="4978355"/>
          </a:xfrm>
          <a:custGeom>
            <a:avLst/>
            <a:gdLst/>
            <a:ahLst/>
            <a:cxnLst/>
            <a:rect l="l" t="t" r="r" b="b"/>
            <a:pathLst>
              <a:path w="8191500" h="5770597" extrusionOk="0">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304" name="Google Shape;304;p42"/>
          <p:cNvSpPr/>
          <p:nvPr/>
        </p:nvSpPr>
        <p:spPr>
          <a:xfrm>
            <a:off x="1657350" y="1574772"/>
            <a:ext cx="1456681" cy="1417163"/>
          </a:xfrm>
          <a:prstGeom prst="ellipse">
            <a:avLst/>
          </a:prstGeom>
          <a:solidFill>
            <a:schemeClr val="accent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305" name="Google Shape;305;p42"/>
          <p:cNvSpPr/>
          <p:nvPr/>
        </p:nvSpPr>
        <p:spPr>
          <a:xfrm rot="-3079828">
            <a:off x="1209872" y="1119429"/>
            <a:ext cx="2240924" cy="2240924"/>
          </a:xfrm>
          <a:prstGeom prst="arc">
            <a:avLst>
              <a:gd name="adj1" fmla="val 14455503"/>
              <a:gd name="adj2" fmla="val 227775"/>
            </a:avLst>
          </a:prstGeom>
          <a:noFill/>
          <a:ln w="127000" cap="rnd" cmpd="sng">
            <a:solidFill>
              <a:schemeClr val="accent4"/>
            </a:solidFill>
            <a:prstDash val="dash"/>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06" name="Google Shape;306;p42"/>
          <p:cNvSpPr txBox="1">
            <a:spLocks noGrp="1"/>
          </p:cNvSpPr>
          <p:nvPr>
            <p:ph type="title"/>
          </p:nvPr>
        </p:nvSpPr>
        <p:spPr>
          <a:xfrm>
            <a:off x="3028950" y="2430026"/>
            <a:ext cx="5733600" cy="1878300"/>
          </a:xfrm>
          <a:prstGeom prst="rect">
            <a:avLst/>
          </a:prstGeom>
          <a:noFill/>
          <a:ln>
            <a:noFill/>
          </a:ln>
        </p:spPr>
        <p:txBody>
          <a:bodyPr spcFirstLastPara="1" wrap="square" lIns="68575" tIns="34275" rIns="68575" bIns="34275" anchor="b" anchorCtr="0">
            <a:normAutofit fontScale="90000"/>
          </a:bodyPr>
          <a:lstStyle/>
          <a:p>
            <a:pPr marL="0" lvl="0" indent="0" algn="r" rtl="0">
              <a:lnSpc>
                <a:spcPct val="90000"/>
              </a:lnSpc>
              <a:spcBef>
                <a:spcPts val="0"/>
              </a:spcBef>
              <a:spcAft>
                <a:spcPts val="0"/>
              </a:spcAft>
              <a:buClr>
                <a:schemeClr val="dk1"/>
              </a:buClr>
              <a:buSzPct val="58909"/>
              <a:buFont typeface="Play"/>
              <a:buNone/>
            </a:pPr>
            <a:r>
              <a:rPr lang="en" sz="3055"/>
              <a:t>This presentation and the WonderMediaLibrary.org website were created by  Prof. Sue Ellen Christian</a:t>
            </a:r>
            <a:endParaRPr sz="3055"/>
          </a:p>
          <a:p>
            <a:pPr marL="0" lvl="0" indent="0" algn="r" rtl="0">
              <a:lnSpc>
                <a:spcPct val="90000"/>
              </a:lnSpc>
              <a:spcBef>
                <a:spcPts val="0"/>
              </a:spcBef>
              <a:spcAft>
                <a:spcPts val="0"/>
              </a:spcAft>
              <a:buClr>
                <a:schemeClr val="dk1"/>
              </a:buClr>
              <a:buSzPct val="58909"/>
              <a:buFont typeface="Play"/>
              <a:buNone/>
            </a:pPr>
            <a:endParaRPr sz="3055"/>
          </a:p>
          <a:p>
            <a:pPr marL="0" lvl="0" indent="0" algn="r" rtl="0">
              <a:lnSpc>
                <a:spcPct val="90000"/>
              </a:lnSpc>
              <a:spcBef>
                <a:spcPts val="0"/>
              </a:spcBef>
              <a:spcAft>
                <a:spcPts val="0"/>
              </a:spcAft>
              <a:buClr>
                <a:schemeClr val="dk1"/>
              </a:buClr>
              <a:buSzPct val="100000"/>
              <a:buFont typeface="Play"/>
              <a:buNone/>
            </a:pPr>
            <a:r>
              <a:rPr lang="en" sz="1800" u="sng">
                <a:solidFill>
                  <a:schemeClr val="dk1"/>
                </a:solidFill>
                <a:latin typeface="Play"/>
                <a:ea typeface="Play"/>
                <a:cs typeface="Play"/>
                <a:sym typeface="Play"/>
                <a:hlinkClick r:id="rId3">
                  <a:extLst>
                    <a:ext uri="{A12FA001-AC4F-418D-AE19-62706E023703}">
                      <ahyp:hlinkClr xmlns:ahyp="http://schemas.microsoft.com/office/drawing/2018/hyperlinkcolor" val="tx"/>
                    </a:ext>
                  </a:extLst>
                </a:hlinkClick>
              </a:rPr>
              <a:t>Email: SueEllen.Christian@wmich.edu</a:t>
            </a:r>
            <a:br>
              <a:rPr lang="en" sz="1800">
                <a:solidFill>
                  <a:schemeClr val="dk1"/>
                </a:solidFill>
                <a:latin typeface="Play"/>
                <a:ea typeface="Play"/>
                <a:cs typeface="Play"/>
                <a:sym typeface="Play"/>
              </a:rPr>
            </a:br>
            <a:r>
              <a:rPr lang="en" sz="1800">
                <a:solidFill>
                  <a:schemeClr val="dk1"/>
                </a:solidFill>
                <a:latin typeface="Play"/>
                <a:ea typeface="Play"/>
                <a:cs typeface="Play"/>
                <a:sym typeface="Play"/>
              </a:rPr>
              <a:t>Western </a:t>
            </a:r>
            <a:r>
              <a:rPr lang="en" sz="1800"/>
              <a:t>Michigan</a:t>
            </a:r>
            <a:r>
              <a:rPr lang="en" sz="1800">
                <a:solidFill>
                  <a:schemeClr val="dk1"/>
                </a:solidFill>
                <a:latin typeface="Play"/>
                <a:ea typeface="Play"/>
                <a:cs typeface="Play"/>
                <a:sym typeface="Play"/>
              </a:rPr>
              <a:t> University Presidential Innovation Pro</a:t>
            </a:r>
            <a:r>
              <a:rPr lang="en" sz="1800"/>
              <a:t>fessor in Communication 2021-2024</a:t>
            </a:r>
            <a:br>
              <a:rPr lang="en" sz="1800">
                <a:solidFill>
                  <a:schemeClr val="dk1"/>
                </a:solidFill>
                <a:latin typeface="Play"/>
                <a:ea typeface="Play"/>
                <a:cs typeface="Play"/>
                <a:sym typeface="Play"/>
              </a:rPr>
            </a:br>
            <a:r>
              <a:rPr lang="en" sz="1800">
                <a:solidFill>
                  <a:schemeClr val="dk1"/>
                </a:solidFill>
                <a:latin typeface="Play"/>
                <a:ea typeface="Play"/>
                <a:cs typeface="Play"/>
                <a:sym typeface="Play"/>
              </a:rPr>
              <a:t>Author of “</a:t>
            </a:r>
            <a:r>
              <a:rPr lang="en" sz="1800" b="0" i="1">
                <a:solidFill>
                  <a:schemeClr val="dk1"/>
                </a:solidFill>
                <a:latin typeface="Play"/>
                <a:ea typeface="Play"/>
                <a:cs typeface="Play"/>
                <a:sym typeface="Play"/>
              </a:rPr>
              <a:t>Everyday Media Literacy: An Analog Guide for Your Digital Life” (2</a:t>
            </a:r>
            <a:r>
              <a:rPr lang="en" sz="1800" b="0" i="1" baseline="30000">
                <a:solidFill>
                  <a:schemeClr val="dk1"/>
                </a:solidFill>
                <a:latin typeface="Play"/>
                <a:ea typeface="Play"/>
                <a:cs typeface="Play"/>
                <a:sym typeface="Play"/>
              </a:rPr>
              <a:t>nd</a:t>
            </a:r>
            <a:r>
              <a:rPr lang="en" sz="1800" b="0" i="1">
                <a:solidFill>
                  <a:schemeClr val="dk1"/>
                </a:solidFill>
                <a:latin typeface="Play"/>
                <a:ea typeface="Play"/>
                <a:cs typeface="Play"/>
                <a:sym typeface="Play"/>
              </a:rPr>
              <a:t> edition, 2023, Routledge) </a:t>
            </a:r>
            <a:br>
              <a:rPr lang="en" sz="1800" b="0">
                <a:solidFill>
                  <a:schemeClr val="dk1"/>
                </a:solidFill>
                <a:latin typeface="Play"/>
                <a:ea typeface="Play"/>
                <a:cs typeface="Play"/>
                <a:sym typeface="Play"/>
              </a:rPr>
            </a:br>
            <a:endParaRPr sz="1800" b="0">
              <a:solidFill>
                <a:schemeClr val="dk1"/>
              </a:solidFill>
              <a:latin typeface="Play"/>
              <a:ea typeface="Play"/>
              <a:cs typeface="Play"/>
              <a:sym typeface="Play"/>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p:nvPr/>
        </p:nvSpPr>
        <p:spPr>
          <a:xfrm>
            <a:off x="0" y="0"/>
            <a:ext cx="9144000"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7" name="Google Shape;137;p26" descr="Gift box"/>
          <p:cNvPicPr preferRelativeResize="0"/>
          <p:nvPr/>
        </p:nvPicPr>
        <p:blipFill rotWithShape="1">
          <a:blip r:embed="rId3">
            <a:alphaModFix/>
          </a:blip>
          <a:srcRect l="8241" t="7891" r="14045"/>
          <a:stretch/>
        </p:blipFill>
        <p:spPr>
          <a:xfrm>
            <a:off x="15" y="8"/>
            <a:ext cx="6501369" cy="5143493"/>
          </a:xfrm>
          <a:prstGeom prst="rect">
            <a:avLst/>
          </a:prstGeom>
          <a:noFill/>
          <a:ln>
            <a:noFill/>
          </a:ln>
        </p:spPr>
      </p:pic>
      <p:sp>
        <p:nvSpPr>
          <p:cNvPr id="138" name="Google Shape;138;p26"/>
          <p:cNvSpPr/>
          <p:nvPr/>
        </p:nvSpPr>
        <p:spPr>
          <a:xfrm flipH="1">
            <a:off x="2783739" y="0"/>
            <a:ext cx="6360260" cy="5143500"/>
          </a:xfrm>
          <a:prstGeom prst="rect">
            <a:avLst/>
          </a:prstGeom>
          <a:gradFill>
            <a:gsLst>
              <a:gs pos="0">
                <a:srgbClr val="FFFFFF">
                  <a:alpha val="0"/>
                </a:srgbClr>
              </a:gs>
              <a:gs pos="19000">
                <a:srgbClr val="FFFFFF">
                  <a:alpha val="37647"/>
                </a:srgbClr>
              </a:gs>
              <a:gs pos="35000">
                <a:srgbClr val="FFFFFF">
                  <a:alpha val="76862"/>
                </a:srgbClr>
              </a:gs>
              <a:gs pos="48000">
                <a:schemeClr val="lt1"/>
              </a:gs>
              <a:gs pos="100000">
                <a:schemeClr val="lt1"/>
              </a:gs>
            </a:gsLst>
            <a:lin ang="108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9" name="Google Shape;139;p26"/>
          <p:cNvSpPr txBox="1">
            <a:spLocks noGrp="1"/>
          </p:cNvSpPr>
          <p:nvPr>
            <p:ph type="ctrTitle"/>
          </p:nvPr>
        </p:nvSpPr>
        <p:spPr>
          <a:xfrm>
            <a:off x="5886450" y="841772"/>
            <a:ext cx="3017520" cy="2403101"/>
          </a:xfrm>
          <a:prstGeom prst="rect">
            <a:avLst/>
          </a:prstGeom>
          <a:noFill/>
          <a:ln>
            <a:noFill/>
          </a:ln>
        </p:spPr>
        <p:txBody>
          <a:bodyPr spcFirstLastPara="1" wrap="square" lIns="68575" tIns="34275" rIns="68575" bIns="34275" anchor="b" anchorCtr="0">
            <a:normAutofit/>
          </a:bodyPr>
          <a:lstStyle/>
          <a:p>
            <a:pPr marL="0" lvl="0" indent="0" algn="l" rtl="0">
              <a:lnSpc>
                <a:spcPct val="90000"/>
              </a:lnSpc>
              <a:spcBef>
                <a:spcPts val="0"/>
              </a:spcBef>
              <a:spcAft>
                <a:spcPts val="0"/>
              </a:spcAft>
              <a:buClr>
                <a:schemeClr val="dk1"/>
              </a:buClr>
              <a:buSzPts val="2300"/>
              <a:buFont typeface="Play"/>
              <a:buNone/>
            </a:pPr>
            <a:r>
              <a:rPr lang="en" sz="2300"/>
              <a:t>The Gift of Your Attention</a:t>
            </a:r>
            <a:br>
              <a:rPr lang="en" sz="2300"/>
            </a:br>
            <a:br>
              <a:rPr lang="en" sz="2300"/>
            </a:br>
            <a:br>
              <a:rPr lang="en" sz="2300"/>
            </a:br>
            <a:br>
              <a:rPr lang="en" sz="2300"/>
            </a:br>
            <a:br>
              <a:rPr lang="en" sz="2300"/>
            </a:br>
            <a:br>
              <a:rPr lang="en" sz="2300"/>
            </a:br>
            <a:endParaRPr sz="2300"/>
          </a:p>
        </p:txBody>
      </p:sp>
      <p:sp>
        <p:nvSpPr>
          <p:cNvPr id="140" name="Google Shape;140;p26"/>
          <p:cNvSpPr/>
          <p:nvPr/>
        </p:nvSpPr>
        <p:spPr>
          <a:xfrm rot="5400000">
            <a:off x="6097905" y="260093"/>
            <a:ext cx="109728" cy="528066"/>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41" name="Google Shape;141;p26"/>
          <p:cNvSpPr/>
          <p:nvPr/>
        </p:nvSpPr>
        <p:spPr>
          <a:xfrm>
            <a:off x="5888736" y="3410190"/>
            <a:ext cx="3017520" cy="13716"/>
          </a:xfrm>
          <a:prstGeom prst="rect">
            <a:avLst/>
          </a:prstGeom>
          <a:solidFill>
            <a:srgbClr val="D5D5D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400"/>
              <a:buFont typeface="Arial"/>
              <a:buNone/>
            </a:pPr>
            <a:endParaRPr sz="1400" b="0" i="0" u="none" strike="noStrike" cap="none">
              <a:solidFill>
                <a:srgbClr val="FFFF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6"/>
        <p:cNvGrpSpPr/>
        <p:nvPr/>
      </p:nvGrpSpPr>
      <p:grpSpPr>
        <a:xfrm>
          <a:off x="0" y="0"/>
          <a:ext cx="0" cy="0"/>
          <a:chOff x="0" y="0"/>
          <a:chExt cx="0" cy="0"/>
        </a:xfrm>
      </p:grpSpPr>
      <p:sp>
        <p:nvSpPr>
          <p:cNvPr id="147" name="Google Shape;147;p27"/>
          <p:cNvSpPr/>
          <p:nvPr/>
        </p:nvSpPr>
        <p:spPr>
          <a:xfrm>
            <a:off x="0" y="0"/>
            <a:ext cx="9141714"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8" name="Google Shape;148;p27"/>
          <p:cNvSpPr txBox="1">
            <a:spLocks noGrp="1"/>
          </p:cNvSpPr>
          <p:nvPr>
            <p:ph type="title"/>
          </p:nvPr>
        </p:nvSpPr>
        <p:spPr>
          <a:xfrm>
            <a:off x="479161" y="342900"/>
            <a:ext cx="8182230" cy="1026461"/>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500"/>
              <a:buFont typeface="Play"/>
              <a:buNone/>
            </a:pPr>
            <a:r>
              <a:rPr lang="en" sz="3500"/>
              <a:t>Tween and teen screen time keeps increasing</a:t>
            </a:r>
            <a:endParaRPr/>
          </a:p>
        </p:txBody>
      </p:sp>
      <p:sp>
        <p:nvSpPr>
          <p:cNvPr id="149" name="Google Shape;149;p27"/>
          <p:cNvSpPr/>
          <p:nvPr/>
        </p:nvSpPr>
        <p:spPr>
          <a:xfrm>
            <a:off x="3337560" y="1388012"/>
            <a:ext cx="2468880" cy="13716"/>
          </a:xfrm>
          <a:custGeom>
            <a:avLst/>
            <a:gdLst/>
            <a:ahLst/>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cmpd="sng">
            <a:solidFill>
              <a:schemeClr val="accent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50" name="Google Shape;150;p27" descr="A screen shot of a screen&#10;&#10;Description automatically generated"/>
          <p:cNvPicPr preferRelativeResize="0"/>
          <p:nvPr/>
        </p:nvPicPr>
        <p:blipFill rotWithShape="1">
          <a:blip r:embed="rId3">
            <a:alphaModFix/>
          </a:blip>
          <a:srcRect/>
          <a:stretch/>
        </p:blipFill>
        <p:spPr>
          <a:xfrm rot="-587406">
            <a:off x="596792" y="1530827"/>
            <a:ext cx="2952074" cy="3316939"/>
          </a:xfrm>
          <a:prstGeom prst="rect">
            <a:avLst/>
          </a:prstGeom>
          <a:noFill/>
          <a:ln>
            <a:noFill/>
          </a:ln>
        </p:spPr>
      </p:pic>
      <p:pic>
        <p:nvPicPr>
          <p:cNvPr id="151" name="Google Shape;151;p27" descr="A blue and black text&#10;&#10;Description automatically generated"/>
          <p:cNvPicPr preferRelativeResize="0"/>
          <p:nvPr/>
        </p:nvPicPr>
        <p:blipFill rotWithShape="1">
          <a:blip r:embed="rId4">
            <a:alphaModFix/>
          </a:blip>
          <a:srcRect/>
          <a:stretch/>
        </p:blipFill>
        <p:spPr>
          <a:xfrm>
            <a:off x="4239884" y="2037181"/>
            <a:ext cx="4210812" cy="1736959"/>
          </a:xfrm>
          <a:prstGeom prst="rect">
            <a:avLst/>
          </a:prstGeom>
          <a:noFill/>
          <a:ln>
            <a:noFill/>
          </a:ln>
        </p:spPr>
      </p:pic>
      <p:sp>
        <p:nvSpPr>
          <p:cNvPr id="152" name="Google Shape;152;p27"/>
          <p:cNvSpPr txBox="1"/>
          <p:nvPr/>
        </p:nvSpPr>
        <p:spPr>
          <a:xfrm>
            <a:off x="4944140" y="4465675"/>
            <a:ext cx="3123644" cy="484748"/>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b="1" i="0" u="none" strike="noStrike" cap="none">
                <a:solidFill>
                  <a:schemeClr val="dk1"/>
                </a:solidFill>
                <a:highlight>
                  <a:srgbClr val="FFFFFF"/>
                </a:highlight>
                <a:latin typeface="Manrope"/>
                <a:ea typeface="Manrope"/>
                <a:cs typeface="Manrope"/>
                <a:sym typeface="Manrope"/>
              </a:rPr>
              <a:t>Sources: </a:t>
            </a:r>
            <a:r>
              <a:rPr lang="en" sz="1400" b="1" i="0" u="sng" strike="noStrike" cap="none">
                <a:solidFill>
                  <a:schemeClr val="dk1"/>
                </a:solidFill>
                <a:highlight>
                  <a:srgbClr val="FFFFFF"/>
                </a:highlight>
                <a:latin typeface="Manrope"/>
                <a:ea typeface="Manrope"/>
                <a:cs typeface="Manrope"/>
                <a:sym typeface="Manrope"/>
                <a:hlinkClick r:id="rId5">
                  <a:extLst>
                    <a:ext uri="{A12FA001-AC4F-418D-AE19-62706E023703}">
                      <ahyp:hlinkClr xmlns:ahyp="http://schemas.microsoft.com/office/drawing/2018/hyperlinkcolor" val="tx"/>
                    </a:ext>
                  </a:extLst>
                </a:hlinkClick>
              </a:rPr>
              <a:t>Common Sense Media</a:t>
            </a:r>
            <a:r>
              <a:rPr lang="en" sz="1400" b="1" i="0" u="none" strike="noStrike" cap="none">
                <a:solidFill>
                  <a:schemeClr val="dk1"/>
                </a:solidFill>
                <a:highlight>
                  <a:srgbClr val="FFFFFF"/>
                </a:highlight>
                <a:latin typeface="Manrope"/>
                <a:ea typeface="Manrope"/>
                <a:cs typeface="Manrope"/>
                <a:sym typeface="Manrope"/>
              </a:rPr>
              <a:t>, </a:t>
            </a:r>
            <a:r>
              <a:rPr lang="en" sz="1400" b="1" i="0" u="sng" strike="noStrike" cap="none">
                <a:solidFill>
                  <a:schemeClr val="dk1"/>
                </a:solidFill>
                <a:highlight>
                  <a:srgbClr val="FFFFFF"/>
                </a:highlight>
                <a:latin typeface="Manrope"/>
                <a:ea typeface="Manrope"/>
                <a:cs typeface="Manrope"/>
                <a:sym typeface="Manrope"/>
                <a:hlinkClick r:id="rId6">
                  <a:extLst>
                    <a:ext uri="{A12FA001-AC4F-418D-AE19-62706E023703}">
                      <ahyp:hlinkClr xmlns:ahyp="http://schemas.microsoft.com/office/drawing/2018/hyperlinkcolor" val="tx"/>
                    </a:ext>
                  </a:extLst>
                </a:hlinkClick>
              </a:rPr>
              <a:t>Qustodio</a:t>
            </a:r>
            <a:endParaRPr sz="1400">
              <a:solidFill>
                <a:schemeClr val="dk1"/>
              </a:solidFill>
              <a:latin typeface="Arial"/>
              <a:ea typeface="Arial"/>
              <a:cs typeface="Arial"/>
              <a:sym typeface="Arial"/>
            </a:endParaRPr>
          </a:p>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7"/>
        <p:cNvGrpSpPr/>
        <p:nvPr/>
      </p:nvGrpSpPr>
      <p:grpSpPr>
        <a:xfrm>
          <a:off x="0" y="0"/>
          <a:ext cx="0" cy="0"/>
          <a:chOff x="0" y="0"/>
          <a:chExt cx="0" cy="0"/>
        </a:xfrm>
      </p:grpSpPr>
      <p:sp>
        <p:nvSpPr>
          <p:cNvPr id="158" name="Google Shape;158;p28"/>
          <p:cNvSpPr/>
          <p:nvPr/>
        </p:nvSpPr>
        <p:spPr>
          <a:xfrm>
            <a:off x="0" y="0"/>
            <a:ext cx="9141714"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59" name="Google Shape;159;p28"/>
          <p:cNvSpPr/>
          <p:nvPr/>
        </p:nvSpPr>
        <p:spPr>
          <a:xfrm rot="5400000">
            <a:off x="3353561" y="1059561"/>
            <a:ext cx="1165860" cy="13716"/>
          </a:xfrm>
          <a:custGeom>
            <a:avLst/>
            <a:gdLst/>
            <a:ahLst/>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cmpd="sng">
            <a:solidFill>
              <a:schemeClr val="accent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60" name="Google Shape;160;p28"/>
          <p:cNvSpPr txBox="1">
            <a:spLocks noGrp="1"/>
          </p:cNvSpPr>
          <p:nvPr>
            <p:ph type="body" idx="1"/>
          </p:nvPr>
        </p:nvSpPr>
        <p:spPr>
          <a:xfrm>
            <a:off x="4155947" y="342900"/>
            <a:ext cx="4505706" cy="1447038"/>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1700"/>
              <a:buNone/>
            </a:pPr>
            <a:r>
              <a:rPr lang="en" sz="1700"/>
              <a:t>AI-created fakes and manipulated images and posts are rampant</a:t>
            </a:r>
            <a:endParaRPr/>
          </a:p>
        </p:txBody>
      </p:sp>
      <p:pic>
        <p:nvPicPr>
          <p:cNvPr id="161" name="Google Shape;161;p28" descr="A screenshot of a fake news&#10;&#10;Description automatically generated"/>
          <p:cNvPicPr preferRelativeResize="0"/>
          <p:nvPr/>
        </p:nvPicPr>
        <p:blipFill rotWithShape="1">
          <a:blip r:embed="rId3">
            <a:alphaModFix/>
          </a:blip>
          <a:srcRect t="1971" r="-1"/>
          <a:stretch/>
        </p:blipFill>
        <p:spPr>
          <a:xfrm>
            <a:off x="438832" y="1927098"/>
            <a:ext cx="3922936" cy="2759202"/>
          </a:xfrm>
          <a:prstGeom prst="rect">
            <a:avLst/>
          </a:prstGeom>
          <a:noFill/>
          <a:ln>
            <a:noFill/>
          </a:ln>
        </p:spPr>
      </p:pic>
      <p:pic>
        <p:nvPicPr>
          <p:cNvPr id="162" name="Google Shape;162;p28" descr="A person in a white shirt&#10;&#10;Description automatically generated"/>
          <p:cNvPicPr preferRelativeResize="0"/>
          <p:nvPr/>
        </p:nvPicPr>
        <p:blipFill rotWithShape="1">
          <a:blip r:embed="rId4">
            <a:alphaModFix/>
          </a:blip>
          <a:srcRect l="7078" r="2577" b="-2"/>
          <a:stretch/>
        </p:blipFill>
        <p:spPr>
          <a:xfrm>
            <a:off x="4690872" y="2029979"/>
            <a:ext cx="4101084" cy="25534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9" descr="A person sitting cross legged with a sign&#10;&#10;Description automatically generated"/>
          <p:cNvPicPr preferRelativeResize="0">
            <a:picLocks noGrp="1"/>
          </p:cNvPicPr>
          <p:nvPr>
            <p:ph type="body" idx="1"/>
          </p:nvPr>
        </p:nvPicPr>
        <p:blipFill rotWithShape="1">
          <a:blip r:embed="rId3">
            <a:alphaModFix/>
          </a:blip>
          <a:srcRect/>
          <a:stretch/>
        </p:blipFill>
        <p:spPr>
          <a:xfrm>
            <a:off x="5218976" y="3002533"/>
            <a:ext cx="2324824" cy="1933000"/>
          </a:xfrm>
          <a:prstGeom prst="rect">
            <a:avLst/>
          </a:prstGeom>
          <a:noFill/>
          <a:ln>
            <a:noFill/>
          </a:ln>
        </p:spPr>
      </p:pic>
      <p:pic>
        <p:nvPicPr>
          <p:cNvPr id="169" name="Google Shape;169;p29" descr="A child sitting cross legged holding a sign&#10;&#10;Description automatically generated"/>
          <p:cNvPicPr preferRelativeResize="0"/>
          <p:nvPr/>
        </p:nvPicPr>
        <p:blipFill rotWithShape="1">
          <a:blip r:embed="rId4">
            <a:alphaModFix/>
          </a:blip>
          <a:srcRect/>
          <a:stretch/>
        </p:blipFill>
        <p:spPr>
          <a:xfrm>
            <a:off x="534125" y="3084608"/>
            <a:ext cx="2914650" cy="1744779"/>
          </a:xfrm>
          <a:prstGeom prst="rect">
            <a:avLst/>
          </a:prstGeom>
          <a:noFill/>
          <a:ln>
            <a:noFill/>
          </a:ln>
        </p:spPr>
      </p:pic>
      <p:pic>
        <p:nvPicPr>
          <p:cNvPr id="170" name="Google Shape;170;p29" descr="A child holding a sign&#10;&#10;Description automatically generated"/>
          <p:cNvPicPr preferRelativeResize="0"/>
          <p:nvPr/>
        </p:nvPicPr>
        <p:blipFill rotWithShape="1">
          <a:blip r:embed="rId5">
            <a:alphaModFix/>
          </a:blip>
          <a:srcRect/>
          <a:stretch/>
        </p:blipFill>
        <p:spPr>
          <a:xfrm>
            <a:off x="3857625" y="3361685"/>
            <a:ext cx="952500" cy="1190625"/>
          </a:xfrm>
          <a:prstGeom prst="rect">
            <a:avLst/>
          </a:prstGeom>
          <a:noFill/>
          <a:ln>
            <a:noFill/>
          </a:ln>
        </p:spPr>
      </p:pic>
      <p:pic>
        <p:nvPicPr>
          <p:cNvPr id="171" name="Google Shape;171;p29" descr="A person with curly hair and blue text&#10;&#10;Description automatically generated"/>
          <p:cNvPicPr preferRelativeResize="0"/>
          <p:nvPr/>
        </p:nvPicPr>
        <p:blipFill rotWithShape="1">
          <a:blip r:embed="rId6">
            <a:alphaModFix/>
          </a:blip>
          <a:srcRect/>
          <a:stretch/>
        </p:blipFill>
        <p:spPr>
          <a:xfrm>
            <a:off x="1657350" y="0"/>
            <a:ext cx="5829300" cy="308460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30"/>
          <p:cNvSpPr/>
          <p:nvPr/>
        </p:nvSpPr>
        <p:spPr>
          <a:xfrm>
            <a:off x="0" y="0"/>
            <a:ext cx="9144000"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pic>
        <p:nvPicPr>
          <p:cNvPr id="178" name="Google Shape;178;p30" descr="Camera lens"/>
          <p:cNvPicPr preferRelativeResize="0"/>
          <p:nvPr/>
        </p:nvPicPr>
        <p:blipFill rotWithShape="1">
          <a:blip r:embed="rId3">
            <a:alphaModFix/>
          </a:blip>
          <a:srcRect l="11909" t="3939" r="7042" b="1"/>
          <a:stretch/>
        </p:blipFill>
        <p:spPr>
          <a:xfrm>
            <a:off x="15" y="8"/>
            <a:ext cx="6501369" cy="5143493"/>
          </a:xfrm>
          <a:prstGeom prst="rect">
            <a:avLst/>
          </a:prstGeom>
          <a:noFill/>
          <a:ln>
            <a:noFill/>
          </a:ln>
        </p:spPr>
      </p:pic>
      <p:sp>
        <p:nvSpPr>
          <p:cNvPr id="179" name="Google Shape;179;p30"/>
          <p:cNvSpPr/>
          <p:nvPr/>
        </p:nvSpPr>
        <p:spPr>
          <a:xfrm flipH="1">
            <a:off x="2783739" y="0"/>
            <a:ext cx="6360260" cy="5143500"/>
          </a:xfrm>
          <a:prstGeom prst="rect">
            <a:avLst/>
          </a:prstGeom>
          <a:gradFill>
            <a:gsLst>
              <a:gs pos="0">
                <a:srgbClr val="FFFFFF">
                  <a:alpha val="0"/>
                </a:srgbClr>
              </a:gs>
              <a:gs pos="19000">
                <a:srgbClr val="FFFFFF">
                  <a:alpha val="37647"/>
                </a:srgbClr>
              </a:gs>
              <a:gs pos="35000">
                <a:srgbClr val="FFFFFF">
                  <a:alpha val="76862"/>
                </a:srgbClr>
              </a:gs>
              <a:gs pos="48000">
                <a:schemeClr val="lt1"/>
              </a:gs>
              <a:gs pos="100000">
                <a:schemeClr val="lt1"/>
              </a:gs>
            </a:gsLst>
            <a:lin ang="108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80" name="Google Shape;180;p30"/>
          <p:cNvSpPr txBox="1">
            <a:spLocks noGrp="1"/>
          </p:cNvSpPr>
          <p:nvPr>
            <p:ph type="title" idx="4294967295"/>
          </p:nvPr>
        </p:nvSpPr>
        <p:spPr>
          <a:xfrm>
            <a:off x="5886450" y="841772"/>
            <a:ext cx="3017520" cy="2403101"/>
          </a:xfrm>
          <a:prstGeom prst="rect">
            <a:avLst/>
          </a:prstGeom>
          <a:noFill/>
          <a:ln>
            <a:noFill/>
          </a:ln>
        </p:spPr>
        <p:txBody>
          <a:bodyPr spcFirstLastPara="1" wrap="square" lIns="68575" tIns="34275" rIns="68575" bIns="34275" anchor="b" anchorCtr="0">
            <a:normAutofit fontScale="90000"/>
          </a:bodyPr>
          <a:lstStyle/>
          <a:p>
            <a:pPr marL="0" lvl="0" indent="0" algn="l" rtl="0">
              <a:lnSpc>
                <a:spcPct val="90000"/>
              </a:lnSpc>
              <a:spcBef>
                <a:spcPts val="0"/>
              </a:spcBef>
              <a:spcAft>
                <a:spcPts val="0"/>
              </a:spcAft>
              <a:buClr>
                <a:schemeClr val="dk1"/>
              </a:buClr>
              <a:buSzPct val="100000"/>
              <a:buFont typeface="Play"/>
              <a:buNone/>
            </a:pPr>
            <a:r>
              <a:rPr lang="en" sz="2700" b="1"/>
              <a:t>Media Literacy is the ability to access, analyze, evaluate and create media in a variety of forms.</a:t>
            </a:r>
            <a:br>
              <a:rPr lang="en" sz="2000"/>
            </a:br>
            <a:r>
              <a:rPr lang="en" sz="2000"/>
              <a:t> </a:t>
            </a:r>
            <a:br>
              <a:rPr lang="en" sz="2000"/>
            </a:br>
            <a:r>
              <a:rPr lang="en" sz="2000"/>
              <a:t>– Center for Media Literacy</a:t>
            </a:r>
            <a:endParaRPr/>
          </a:p>
        </p:txBody>
      </p:sp>
      <p:sp>
        <p:nvSpPr>
          <p:cNvPr id="181" name="Google Shape;181;p30"/>
          <p:cNvSpPr/>
          <p:nvPr/>
        </p:nvSpPr>
        <p:spPr>
          <a:xfrm rot="5400000">
            <a:off x="6097905" y="260093"/>
            <a:ext cx="109728" cy="528066"/>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Calibri"/>
              <a:ea typeface="Calibri"/>
              <a:cs typeface="Calibri"/>
              <a:sym typeface="Calibri"/>
            </a:endParaRPr>
          </a:p>
        </p:txBody>
      </p:sp>
      <p:sp>
        <p:nvSpPr>
          <p:cNvPr id="182" name="Google Shape;182;p30"/>
          <p:cNvSpPr/>
          <p:nvPr/>
        </p:nvSpPr>
        <p:spPr>
          <a:xfrm>
            <a:off x="5888736" y="3410190"/>
            <a:ext cx="3017520" cy="13716"/>
          </a:xfrm>
          <a:prstGeom prst="rect">
            <a:avLst/>
          </a:prstGeom>
          <a:solidFill>
            <a:srgbClr val="D5D5D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400"/>
              <a:buFont typeface="Arial"/>
              <a:buNone/>
            </a:pPr>
            <a:endParaRPr sz="1400" b="0" i="0" u="none" strike="noStrike" cap="none">
              <a:solidFill>
                <a:srgbClr val="FFFFFF"/>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80"/>
                                        </p:tgtEl>
                                        <p:attrNameLst>
                                          <p:attrName>style.visibility</p:attrName>
                                        </p:attrNameLst>
                                      </p:cBhvr>
                                      <p:to>
                                        <p:strVal val="visible"/>
                                      </p:to>
                                    </p:set>
                                    <p:animEffect transition="in" filter="fade">
                                      <p:cBhvr>
                                        <p:cTn id="7" dur="4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6"/>
        <p:cNvGrpSpPr/>
        <p:nvPr/>
      </p:nvGrpSpPr>
      <p:grpSpPr>
        <a:xfrm>
          <a:off x="0" y="0"/>
          <a:ext cx="0" cy="0"/>
          <a:chOff x="0" y="0"/>
          <a:chExt cx="0" cy="0"/>
        </a:xfrm>
      </p:grpSpPr>
      <p:sp>
        <p:nvSpPr>
          <p:cNvPr id="187" name="Google Shape;187;p31"/>
          <p:cNvSpPr/>
          <p:nvPr/>
        </p:nvSpPr>
        <p:spPr>
          <a:xfrm>
            <a:off x="2286" y="0"/>
            <a:ext cx="9141714"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88" name="Google Shape;188;p31"/>
          <p:cNvSpPr/>
          <p:nvPr/>
        </p:nvSpPr>
        <p:spPr>
          <a:xfrm>
            <a:off x="1" y="0"/>
            <a:ext cx="3125453" cy="5143500"/>
          </a:xfrm>
          <a:custGeom>
            <a:avLst/>
            <a:gdLst/>
            <a:ahLst/>
            <a:cxnLst/>
            <a:rect l="l" t="t" r="r" b="b"/>
            <a:pathLst>
              <a:path w="4167271" h="6858000" extrusionOk="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89" name="Google Shape;189;p31"/>
          <p:cNvSpPr txBox="1">
            <a:spLocks noGrp="1"/>
          </p:cNvSpPr>
          <p:nvPr>
            <p:ph type="title"/>
          </p:nvPr>
        </p:nvSpPr>
        <p:spPr>
          <a:xfrm>
            <a:off x="515126" y="865179"/>
            <a:ext cx="2400300" cy="3345872"/>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rgbClr val="FFFFFF"/>
              </a:buClr>
              <a:buSzPts val="3300"/>
              <a:buFont typeface="Play"/>
              <a:buNone/>
            </a:pPr>
            <a:r>
              <a:rPr lang="en">
                <a:solidFill>
                  <a:srgbClr val="FFFFFF"/>
                </a:solidFill>
              </a:rPr>
              <a:t>News Literacy</a:t>
            </a:r>
            <a:endParaRPr/>
          </a:p>
        </p:txBody>
      </p:sp>
      <p:sp>
        <p:nvSpPr>
          <p:cNvPr id="190" name="Google Shape;190;p31"/>
          <p:cNvSpPr/>
          <p:nvPr/>
        </p:nvSpPr>
        <p:spPr>
          <a:xfrm rot="10800000" flipH="1">
            <a:off x="5662802" y="1841609"/>
            <a:ext cx="3062575" cy="3062575"/>
          </a:xfrm>
          <a:prstGeom prst="arc">
            <a:avLst>
              <a:gd name="adj1" fmla="val 16200000"/>
              <a:gd name="adj2" fmla="val 0"/>
            </a:avLst>
          </a:prstGeom>
          <a:noFill/>
          <a:ln w="127000" cap="rnd" cmpd="sng">
            <a:solidFill>
              <a:schemeClr val="accent4"/>
            </a:solidFill>
            <a:prstDash val="dash"/>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dk1"/>
              </a:solidFill>
              <a:latin typeface="Arial"/>
              <a:ea typeface="Arial"/>
              <a:cs typeface="Arial"/>
              <a:sym typeface="Arial"/>
            </a:endParaRPr>
          </a:p>
        </p:txBody>
      </p:sp>
      <p:sp>
        <p:nvSpPr>
          <p:cNvPr id="191" name="Google Shape;191;p31"/>
          <p:cNvSpPr txBox="1">
            <a:spLocks noGrp="1"/>
          </p:cNvSpPr>
          <p:nvPr>
            <p:ph type="body" idx="1"/>
          </p:nvPr>
        </p:nvSpPr>
        <p:spPr>
          <a:xfrm>
            <a:off x="3335481" y="443508"/>
            <a:ext cx="5179868" cy="4189214"/>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100"/>
              <a:buNone/>
            </a:pPr>
            <a:r>
              <a:rPr lang="en" b="1" i="0">
                <a:highlight>
                  <a:srgbClr val="FFFFFF"/>
                </a:highlight>
                <a:latin typeface="Roboto"/>
                <a:ea typeface="Roboto"/>
                <a:cs typeface="Roboto"/>
                <a:sym typeface="Roboto"/>
              </a:rPr>
              <a:t>refers to the user's ability to discern the reliability of the source of information</a:t>
            </a:r>
            <a:r>
              <a:rPr lang="en" b="0" i="0">
                <a:highlight>
                  <a:srgbClr val="FFFFFF"/>
                </a:highlight>
                <a:latin typeface="Roboto"/>
                <a:ea typeface="Roboto"/>
                <a:cs typeface="Roboto"/>
                <a:sym typeface="Roboto"/>
              </a:rPr>
              <a:t>. It includes differentiating between facts and opinions.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32"/>
          <p:cNvPicPr preferRelativeResize="0"/>
          <p:nvPr/>
        </p:nvPicPr>
        <p:blipFill rotWithShape="1">
          <a:blip r:embed="rId3">
            <a:alphaModFix/>
          </a:blip>
          <a:srcRect r="27216" b="2"/>
          <a:stretch/>
        </p:blipFill>
        <p:spPr>
          <a:xfrm>
            <a:off x="15" y="8"/>
            <a:ext cx="4653288" cy="3835901"/>
          </a:xfrm>
          <a:custGeom>
            <a:avLst/>
            <a:gdLst/>
            <a:ahLst/>
            <a:cxnLst/>
            <a:rect l="l" t="t" r="r" b="b"/>
            <a:pathLst>
              <a:path w="6204404" h="5114544" extrusionOk="0">
                <a:moveTo>
                  <a:pt x="5659431" y="0"/>
                </a:moveTo>
                <a:lnTo>
                  <a:pt x="6157098" y="0"/>
                </a:lnTo>
                <a:lnTo>
                  <a:pt x="6181355" y="190991"/>
                </a:lnTo>
                <a:cubicBezTo>
                  <a:pt x="6196596" y="341154"/>
                  <a:pt x="6204404" y="493515"/>
                  <a:pt x="6204404" y="647700"/>
                </a:cubicBezTo>
                <a:cubicBezTo>
                  <a:pt x="6204404" y="3114670"/>
                  <a:pt x="4205578" y="5114544"/>
                  <a:pt x="1739900" y="5114544"/>
                </a:cubicBezTo>
                <a:cubicBezTo>
                  <a:pt x="1123481" y="5114544"/>
                  <a:pt x="536240" y="4989552"/>
                  <a:pt x="2114" y="4763518"/>
                </a:cubicBezTo>
                <a:lnTo>
                  <a:pt x="0" y="4762561"/>
                </a:lnTo>
                <a:lnTo>
                  <a:pt x="0" y="4226363"/>
                </a:lnTo>
                <a:lnTo>
                  <a:pt x="15791" y="4234455"/>
                </a:lnTo>
                <a:cubicBezTo>
                  <a:pt x="537360" y="4485921"/>
                  <a:pt x="1122182" y="4626842"/>
                  <a:pt x="1739899" y="4626842"/>
                </a:cubicBezTo>
                <a:cubicBezTo>
                  <a:pt x="3936226" y="4626842"/>
                  <a:pt x="5716700" y="2845319"/>
                  <a:pt x="5716700" y="647700"/>
                </a:cubicBezTo>
                <a:cubicBezTo>
                  <a:pt x="5716700" y="510349"/>
                  <a:pt x="5709745" y="374623"/>
                  <a:pt x="5696169" y="240856"/>
                </a:cubicBezTo>
                <a:close/>
              </a:path>
            </a:pathLst>
          </a:custGeom>
          <a:noFill/>
          <a:ln>
            <a:noFill/>
          </a:ln>
        </p:spPr>
      </p:pic>
      <p:sp>
        <p:nvSpPr>
          <p:cNvPr id="197" name="Google Shape;197;p32"/>
          <p:cNvSpPr txBox="1">
            <a:spLocks noGrp="1"/>
          </p:cNvSpPr>
          <p:nvPr>
            <p:ph type="title"/>
          </p:nvPr>
        </p:nvSpPr>
        <p:spPr>
          <a:xfrm>
            <a:off x="360760" y="245269"/>
            <a:ext cx="3123008" cy="1958578"/>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700"/>
              <a:buFont typeface="Play"/>
              <a:buNone/>
            </a:pPr>
            <a:r>
              <a:rPr lang="en" sz="2700"/>
              <a:t>Key concepts of media literacy</a:t>
            </a:r>
            <a:br>
              <a:rPr lang="en" sz="2700"/>
            </a:br>
            <a:endParaRPr sz="2700"/>
          </a:p>
        </p:txBody>
      </p:sp>
      <p:sp>
        <p:nvSpPr>
          <p:cNvPr id="198" name="Google Shape;198;p32"/>
          <p:cNvSpPr txBox="1"/>
          <p:nvPr/>
        </p:nvSpPr>
        <p:spPr>
          <a:xfrm>
            <a:off x="6196693" y="4629151"/>
            <a:ext cx="2526314" cy="542456"/>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Arial"/>
                <a:ea typeface="Arial"/>
                <a:cs typeface="Arial"/>
                <a:sym typeface="Arial"/>
              </a:rPr>
              <a:t>-- Center for Media Literacy</a:t>
            </a:r>
            <a:endParaRPr sz="1400">
              <a:solidFill>
                <a:schemeClr val="dk1"/>
              </a:solidFill>
              <a:latin typeface="Arial"/>
              <a:ea typeface="Arial"/>
              <a:cs typeface="Arial"/>
              <a:sym typeface="Arial"/>
            </a:endParaRPr>
          </a:p>
          <a:p>
            <a:pPr marL="0" marR="0" lvl="0" indent="0" algn="l" rtl="0">
              <a:spcBef>
                <a:spcPts val="500"/>
              </a:spcBef>
              <a:spcAft>
                <a:spcPts val="0"/>
              </a:spcAft>
              <a:buNone/>
            </a:pPr>
            <a:endParaRPr sz="1400">
              <a:solidFill>
                <a:schemeClr val="dk1"/>
              </a:solidFill>
              <a:latin typeface="Arial"/>
              <a:ea typeface="Arial"/>
              <a:cs typeface="Arial"/>
              <a:sym typeface="Arial"/>
            </a:endParaRPr>
          </a:p>
        </p:txBody>
      </p:sp>
      <p:grpSp>
        <p:nvGrpSpPr>
          <p:cNvPr id="199" name="Google Shape;199;p32"/>
          <p:cNvGrpSpPr/>
          <p:nvPr/>
        </p:nvGrpSpPr>
        <p:grpSpPr>
          <a:xfrm>
            <a:off x="4786313" y="1589856"/>
            <a:ext cx="3996927" cy="3042493"/>
            <a:chOff x="0" y="495"/>
            <a:chExt cx="5329236" cy="4056658"/>
          </a:xfrm>
        </p:grpSpPr>
        <p:cxnSp>
          <p:nvCxnSpPr>
            <p:cNvPr id="200" name="Google Shape;200;p32"/>
            <p:cNvCxnSpPr/>
            <p:nvPr/>
          </p:nvCxnSpPr>
          <p:spPr>
            <a:xfrm>
              <a:off x="0" y="495"/>
              <a:ext cx="5329236" cy="0"/>
            </a:xfrm>
            <a:prstGeom prst="straightConnector1">
              <a:avLst/>
            </a:prstGeom>
            <a:solidFill>
              <a:srgbClr val="E97131"/>
            </a:solidFill>
            <a:ln w="19050" cap="flat" cmpd="sng">
              <a:solidFill>
                <a:srgbClr val="E97131"/>
              </a:solidFill>
              <a:prstDash val="solid"/>
              <a:miter lim="800000"/>
              <a:headEnd type="none" w="sm" len="sm"/>
              <a:tailEnd type="none" w="sm" len="sm"/>
            </a:ln>
          </p:spPr>
        </p:cxnSp>
        <p:sp>
          <p:nvSpPr>
            <p:cNvPr id="201" name="Google Shape;201;p32"/>
            <p:cNvSpPr/>
            <p:nvPr/>
          </p:nvSpPr>
          <p:spPr>
            <a:xfrm>
              <a:off x="0" y="495"/>
              <a:ext cx="5329236" cy="811331"/>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2" name="Google Shape;202;p32"/>
            <p:cNvSpPr txBox="1"/>
            <p:nvPr/>
          </p:nvSpPr>
          <p:spPr>
            <a:xfrm>
              <a:off x="0" y="495"/>
              <a:ext cx="5329236" cy="811331"/>
            </a:xfrm>
            <a:prstGeom prst="rect">
              <a:avLst/>
            </a:prstGeom>
            <a:noFill/>
            <a:ln>
              <a:noFill/>
            </a:ln>
          </p:spPr>
          <p:txBody>
            <a:bodyPr spcFirstLastPara="1" wrap="square" lIns="62850" tIns="62850" rIns="62850" bIns="62850" anchor="t" anchorCtr="0">
              <a:noAutofit/>
            </a:bodyPr>
            <a:lstStyle/>
            <a:p>
              <a:pPr marL="0" marR="0" lvl="0" indent="0" algn="l" rtl="0">
                <a:lnSpc>
                  <a:spcPct val="90000"/>
                </a:lnSpc>
                <a:spcBef>
                  <a:spcPts val="0"/>
                </a:spcBef>
                <a:spcAft>
                  <a:spcPts val="0"/>
                </a:spcAft>
                <a:buClr>
                  <a:schemeClr val="dk1"/>
                </a:buClr>
                <a:buSzPts val="1700"/>
                <a:buFont typeface="Arial"/>
                <a:buNone/>
              </a:pPr>
              <a:r>
                <a:rPr lang="en" sz="1700">
                  <a:solidFill>
                    <a:schemeClr val="dk1"/>
                  </a:solidFill>
                  <a:latin typeface="Arial"/>
                  <a:ea typeface="Arial"/>
                  <a:cs typeface="Arial"/>
                  <a:sym typeface="Arial"/>
                </a:rPr>
                <a:t>All media messages are ‘constructed.’ </a:t>
              </a:r>
              <a:endParaRPr sz="1100"/>
            </a:p>
          </p:txBody>
        </p:sp>
        <p:cxnSp>
          <p:nvCxnSpPr>
            <p:cNvPr id="203" name="Google Shape;203;p32"/>
            <p:cNvCxnSpPr/>
            <p:nvPr/>
          </p:nvCxnSpPr>
          <p:spPr>
            <a:xfrm>
              <a:off x="0" y="811827"/>
              <a:ext cx="5329236" cy="0"/>
            </a:xfrm>
            <a:prstGeom prst="straightConnector1">
              <a:avLst/>
            </a:prstGeom>
            <a:solidFill>
              <a:srgbClr val="D5AE1D"/>
            </a:solidFill>
            <a:ln w="19050" cap="flat" cmpd="sng">
              <a:solidFill>
                <a:srgbClr val="D5AE1D"/>
              </a:solidFill>
              <a:prstDash val="solid"/>
              <a:miter lim="800000"/>
              <a:headEnd type="none" w="sm" len="sm"/>
              <a:tailEnd type="none" w="sm" len="sm"/>
            </a:ln>
          </p:spPr>
        </p:cxnSp>
        <p:sp>
          <p:nvSpPr>
            <p:cNvPr id="204" name="Google Shape;204;p32"/>
            <p:cNvSpPr/>
            <p:nvPr/>
          </p:nvSpPr>
          <p:spPr>
            <a:xfrm>
              <a:off x="0" y="811827"/>
              <a:ext cx="5329236" cy="811331"/>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5" name="Google Shape;205;p32"/>
            <p:cNvSpPr txBox="1"/>
            <p:nvPr/>
          </p:nvSpPr>
          <p:spPr>
            <a:xfrm>
              <a:off x="0" y="811827"/>
              <a:ext cx="5329236" cy="811331"/>
            </a:xfrm>
            <a:prstGeom prst="rect">
              <a:avLst/>
            </a:prstGeom>
            <a:noFill/>
            <a:ln>
              <a:noFill/>
            </a:ln>
          </p:spPr>
          <p:txBody>
            <a:bodyPr spcFirstLastPara="1" wrap="square" lIns="62850" tIns="62850" rIns="62850" bIns="62850" anchor="t" anchorCtr="0">
              <a:noAutofit/>
            </a:bodyPr>
            <a:lstStyle/>
            <a:p>
              <a:pPr marL="0" marR="0" lvl="0" indent="0" algn="l" rtl="0">
                <a:lnSpc>
                  <a:spcPct val="90000"/>
                </a:lnSpc>
                <a:spcBef>
                  <a:spcPts val="0"/>
                </a:spcBef>
                <a:spcAft>
                  <a:spcPts val="0"/>
                </a:spcAft>
                <a:buClr>
                  <a:schemeClr val="dk1"/>
                </a:buClr>
                <a:buSzPts val="1700"/>
                <a:buFont typeface="Arial"/>
                <a:buNone/>
              </a:pPr>
              <a:r>
                <a:rPr lang="en" sz="1700">
                  <a:solidFill>
                    <a:schemeClr val="dk1"/>
                  </a:solidFill>
                  <a:latin typeface="Arial"/>
                  <a:ea typeface="Arial"/>
                  <a:cs typeface="Arial"/>
                  <a:sym typeface="Arial"/>
                </a:rPr>
                <a:t>Media messages are constructed using a creative language with its own rules. </a:t>
              </a:r>
              <a:endParaRPr sz="1100"/>
            </a:p>
          </p:txBody>
        </p:sp>
        <p:cxnSp>
          <p:nvCxnSpPr>
            <p:cNvPr id="206" name="Google Shape;206;p32"/>
            <p:cNvCxnSpPr/>
            <p:nvPr/>
          </p:nvCxnSpPr>
          <p:spPr>
            <a:xfrm>
              <a:off x="0" y="1623159"/>
              <a:ext cx="5329236" cy="0"/>
            </a:xfrm>
            <a:prstGeom prst="straightConnector1">
              <a:avLst/>
            </a:prstGeom>
            <a:solidFill>
              <a:srgbClr val="8CAF1D"/>
            </a:solidFill>
            <a:ln w="19050" cap="flat" cmpd="sng">
              <a:solidFill>
                <a:srgbClr val="8CAF1D"/>
              </a:solidFill>
              <a:prstDash val="solid"/>
              <a:miter lim="800000"/>
              <a:headEnd type="none" w="sm" len="sm"/>
              <a:tailEnd type="none" w="sm" len="sm"/>
            </a:ln>
          </p:spPr>
        </p:cxnSp>
        <p:sp>
          <p:nvSpPr>
            <p:cNvPr id="207" name="Google Shape;207;p32"/>
            <p:cNvSpPr/>
            <p:nvPr/>
          </p:nvSpPr>
          <p:spPr>
            <a:xfrm>
              <a:off x="0" y="1623159"/>
              <a:ext cx="5329236" cy="811331"/>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8" name="Google Shape;208;p32"/>
            <p:cNvSpPr txBox="1"/>
            <p:nvPr/>
          </p:nvSpPr>
          <p:spPr>
            <a:xfrm>
              <a:off x="0" y="1623159"/>
              <a:ext cx="5329236" cy="811331"/>
            </a:xfrm>
            <a:prstGeom prst="rect">
              <a:avLst/>
            </a:prstGeom>
            <a:noFill/>
            <a:ln>
              <a:noFill/>
            </a:ln>
          </p:spPr>
          <p:txBody>
            <a:bodyPr spcFirstLastPara="1" wrap="square" lIns="62850" tIns="62850" rIns="62850" bIns="62850" anchor="t" anchorCtr="0">
              <a:noAutofit/>
            </a:bodyPr>
            <a:lstStyle/>
            <a:p>
              <a:pPr marL="0" marR="0" lvl="0" indent="0" algn="l" rtl="0">
                <a:lnSpc>
                  <a:spcPct val="90000"/>
                </a:lnSpc>
                <a:spcBef>
                  <a:spcPts val="0"/>
                </a:spcBef>
                <a:spcAft>
                  <a:spcPts val="0"/>
                </a:spcAft>
                <a:buClr>
                  <a:schemeClr val="dk1"/>
                </a:buClr>
                <a:buSzPts val="1700"/>
                <a:buFont typeface="Arial"/>
                <a:buNone/>
              </a:pPr>
              <a:r>
                <a:rPr lang="en" sz="1700">
                  <a:solidFill>
                    <a:schemeClr val="dk1"/>
                  </a:solidFill>
                  <a:latin typeface="Arial"/>
                  <a:ea typeface="Arial"/>
                  <a:cs typeface="Arial"/>
                  <a:sym typeface="Arial"/>
                </a:rPr>
                <a:t>Different people experience the same media message differently. </a:t>
              </a:r>
              <a:endParaRPr sz="1100"/>
            </a:p>
          </p:txBody>
        </p:sp>
        <p:cxnSp>
          <p:nvCxnSpPr>
            <p:cNvPr id="209" name="Google Shape;209;p32"/>
            <p:cNvCxnSpPr/>
            <p:nvPr/>
          </p:nvCxnSpPr>
          <p:spPr>
            <a:xfrm>
              <a:off x="0" y="2434490"/>
              <a:ext cx="5329236" cy="0"/>
            </a:xfrm>
            <a:prstGeom prst="straightConnector1">
              <a:avLst/>
            </a:prstGeom>
            <a:solidFill>
              <a:srgbClr val="3E8B1B"/>
            </a:solidFill>
            <a:ln w="19050" cap="flat" cmpd="sng">
              <a:solidFill>
                <a:srgbClr val="3E8B1B"/>
              </a:solidFill>
              <a:prstDash val="solid"/>
              <a:miter lim="800000"/>
              <a:headEnd type="none" w="sm" len="sm"/>
              <a:tailEnd type="none" w="sm" len="sm"/>
            </a:ln>
          </p:spPr>
        </p:cxnSp>
        <p:sp>
          <p:nvSpPr>
            <p:cNvPr id="210" name="Google Shape;210;p32"/>
            <p:cNvSpPr/>
            <p:nvPr/>
          </p:nvSpPr>
          <p:spPr>
            <a:xfrm>
              <a:off x="0" y="2434490"/>
              <a:ext cx="5329236" cy="811331"/>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1" name="Google Shape;211;p32"/>
            <p:cNvSpPr txBox="1"/>
            <p:nvPr/>
          </p:nvSpPr>
          <p:spPr>
            <a:xfrm>
              <a:off x="0" y="2434490"/>
              <a:ext cx="5329236" cy="811331"/>
            </a:xfrm>
            <a:prstGeom prst="rect">
              <a:avLst/>
            </a:prstGeom>
            <a:noFill/>
            <a:ln>
              <a:noFill/>
            </a:ln>
          </p:spPr>
          <p:txBody>
            <a:bodyPr spcFirstLastPara="1" wrap="square" lIns="62850" tIns="62850" rIns="62850" bIns="62850" anchor="t" anchorCtr="0">
              <a:noAutofit/>
            </a:bodyPr>
            <a:lstStyle/>
            <a:p>
              <a:pPr marL="0" marR="0" lvl="0" indent="0" algn="l" rtl="0">
                <a:lnSpc>
                  <a:spcPct val="90000"/>
                </a:lnSpc>
                <a:spcBef>
                  <a:spcPts val="0"/>
                </a:spcBef>
                <a:spcAft>
                  <a:spcPts val="0"/>
                </a:spcAft>
                <a:buClr>
                  <a:schemeClr val="dk1"/>
                </a:buClr>
                <a:buSzPts val="1700"/>
                <a:buFont typeface="Arial"/>
                <a:buNone/>
              </a:pPr>
              <a:r>
                <a:rPr lang="en" sz="1700">
                  <a:solidFill>
                    <a:schemeClr val="dk1"/>
                  </a:solidFill>
                  <a:latin typeface="Arial"/>
                  <a:ea typeface="Arial"/>
                  <a:cs typeface="Arial"/>
                  <a:sym typeface="Arial"/>
                </a:rPr>
                <a:t>Media have embedded values and points of view. </a:t>
              </a:r>
              <a:endParaRPr sz="1100"/>
            </a:p>
          </p:txBody>
        </p:sp>
        <p:cxnSp>
          <p:nvCxnSpPr>
            <p:cNvPr id="212" name="Google Shape;212;p32"/>
            <p:cNvCxnSpPr/>
            <p:nvPr/>
          </p:nvCxnSpPr>
          <p:spPr>
            <a:xfrm>
              <a:off x="0" y="3245822"/>
              <a:ext cx="5329236" cy="0"/>
            </a:xfrm>
            <a:prstGeom prst="straightConnector1">
              <a:avLst/>
            </a:prstGeom>
            <a:solidFill>
              <a:srgbClr val="186923"/>
            </a:solidFill>
            <a:ln w="19050" cap="flat" cmpd="sng">
              <a:solidFill>
                <a:srgbClr val="186923"/>
              </a:solidFill>
              <a:prstDash val="solid"/>
              <a:miter lim="800000"/>
              <a:headEnd type="none" w="sm" len="sm"/>
              <a:tailEnd type="none" w="sm" len="sm"/>
            </a:ln>
          </p:spPr>
        </p:cxnSp>
        <p:sp>
          <p:nvSpPr>
            <p:cNvPr id="213" name="Google Shape;213;p32"/>
            <p:cNvSpPr/>
            <p:nvPr/>
          </p:nvSpPr>
          <p:spPr>
            <a:xfrm>
              <a:off x="0" y="3245822"/>
              <a:ext cx="5329236" cy="811331"/>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4" name="Google Shape;214;p32"/>
            <p:cNvSpPr txBox="1"/>
            <p:nvPr/>
          </p:nvSpPr>
          <p:spPr>
            <a:xfrm>
              <a:off x="0" y="3245822"/>
              <a:ext cx="5329236" cy="811331"/>
            </a:xfrm>
            <a:prstGeom prst="rect">
              <a:avLst/>
            </a:prstGeom>
            <a:noFill/>
            <a:ln>
              <a:noFill/>
            </a:ln>
          </p:spPr>
          <p:txBody>
            <a:bodyPr spcFirstLastPara="1" wrap="square" lIns="62850" tIns="62850" rIns="62850" bIns="62850" anchor="t" anchorCtr="0">
              <a:noAutofit/>
            </a:bodyPr>
            <a:lstStyle/>
            <a:p>
              <a:pPr marL="0" marR="0" lvl="0" indent="0" algn="l" rtl="0">
                <a:lnSpc>
                  <a:spcPct val="90000"/>
                </a:lnSpc>
                <a:spcBef>
                  <a:spcPts val="0"/>
                </a:spcBef>
                <a:spcAft>
                  <a:spcPts val="0"/>
                </a:spcAft>
                <a:buClr>
                  <a:schemeClr val="dk1"/>
                </a:buClr>
                <a:buSzPts val="1700"/>
                <a:buFont typeface="Arial"/>
                <a:buNone/>
              </a:pPr>
              <a:r>
                <a:rPr lang="en" sz="1700">
                  <a:solidFill>
                    <a:schemeClr val="dk1"/>
                  </a:solidFill>
                  <a:latin typeface="Arial"/>
                  <a:ea typeface="Arial"/>
                  <a:cs typeface="Arial"/>
                  <a:sym typeface="Arial"/>
                </a:rPr>
                <a:t>Most media messages are organized to gain profit and/or power.</a:t>
              </a:r>
              <a:endParaRPr sz="1100"/>
            </a:p>
          </p:txBody>
        </p:sp>
      </p:grpSp>
      <p:pic>
        <p:nvPicPr>
          <p:cNvPr id="215" name="Google Shape;215;p32" descr="A person in a wheelchair on a pink platform&#10;&#10;Description automatically generated"/>
          <p:cNvPicPr preferRelativeResize="0"/>
          <p:nvPr/>
        </p:nvPicPr>
        <p:blipFill rotWithShape="1">
          <a:blip r:embed="rId4">
            <a:alphaModFix/>
          </a:blip>
          <a:srcRect/>
          <a:stretch/>
        </p:blipFill>
        <p:spPr>
          <a:xfrm>
            <a:off x="705077" y="1810512"/>
            <a:ext cx="2652228" cy="321337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9"/>
        <p:cNvGrpSpPr/>
        <p:nvPr/>
      </p:nvGrpSpPr>
      <p:grpSpPr>
        <a:xfrm>
          <a:off x="0" y="0"/>
          <a:ext cx="0" cy="0"/>
          <a:chOff x="0" y="0"/>
          <a:chExt cx="0" cy="0"/>
        </a:xfrm>
      </p:grpSpPr>
      <p:sp>
        <p:nvSpPr>
          <p:cNvPr id="220" name="Google Shape;220;p33"/>
          <p:cNvSpPr/>
          <p:nvPr/>
        </p:nvSpPr>
        <p:spPr>
          <a:xfrm>
            <a:off x="0" y="0"/>
            <a:ext cx="9141714"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21" name="Google Shape;221;p33"/>
          <p:cNvSpPr txBox="1">
            <a:spLocks noGrp="1"/>
          </p:cNvSpPr>
          <p:nvPr>
            <p:ph type="title"/>
          </p:nvPr>
        </p:nvSpPr>
        <p:spPr>
          <a:xfrm>
            <a:off x="630936" y="411480"/>
            <a:ext cx="2700645" cy="4073652"/>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4100"/>
              <a:buFont typeface="Play"/>
              <a:buNone/>
            </a:pPr>
            <a:r>
              <a:rPr lang="en" sz="3200" b="1" u="sng">
                <a:solidFill>
                  <a:schemeClr val="hlink"/>
                </a:solidFill>
                <a:hlinkClick r:id="rId3"/>
              </a:rPr>
              <a:t>www.wondermedialibrary.org</a:t>
            </a:r>
            <a:endParaRPr sz="3200" b="1"/>
          </a:p>
          <a:p>
            <a:pPr marL="0" lvl="0" indent="0" algn="l" rtl="0">
              <a:lnSpc>
                <a:spcPct val="90000"/>
              </a:lnSpc>
              <a:spcBef>
                <a:spcPts val="0"/>
              </a:spcBef>
              <a:spcAft>
                <a:spcPts val="0"/>
              </a:spcAft>
              <a:buClr>
                <a:schemeClr val="dk1"/>
              </a:buClr>
              <a:buSzPts val="4100"/>
              <a:buFont typeface="Play"/>
              <a:buNone/>
            </a:pPr>
            <a:endParaRPr sz="3200" b="1"/>
          </a:p>
          <a:p>
            <a:pPr marL="0" lvl="0" indent="0" algn="l" rtl="0">
              <a:lnSpc>
                <a:spcPct val="90000"/>
              </a:lnSpc>
              <a:spcBef>
                <a:spcPts val="0"/>
              </a:spcBef>
              <a:spcAft>
                <a:spcPts val="0"/>
              </a:spcAft>
              <a:buClr>
                <a:schemeClr val="dk1"/>
              </a:buClr>
              <a:buSzPts val="4100"/>
              <a:buFont typeface="Play"/>
              <a:buNone/>
            </a:pPr>
            <a:r>
              <a:rPr lang="en" sz="3300" b="1">
                <a:solidFill>
                  <a:schemeClr val="dk1"/>
                </a:solidFill>
                <a:latin typeface="Play"/>
                <a:ea typeface="Play"/>
                <a:cs typeface="Play"/>
                <a:sym typeface="Play"/>
              </a:rPr>
              <a:t>Website Purpose</a:t>
            </a:r>
            <a:br>
              <a:rPr lang="en" sz="4100" b="1">
                <a:solidFill>
                  <a:schemeClr val="dk1"/>
                </a:solidFill>
                <a:latin typeface="Play"/>
                <a:ea typeface="Play"/>
                <a:cs typeface="Play"/>
                <a:sym typeface="Play"/>
              </a:rPr>
            </a:br>
            <a:endParaRPr sz="4100" b="1">
              <a:solidFill>
                <a:schemeClr val="dk1"/>
              </a:solidFill>
              <a:latin typeface="Play"/>
              <a:ea typeface="Play"/>
              <a:cs typeface="Play"/>
              <a:sym typeface="Play"/>
            </a:endParaRPr>
          </a:p>
        </p:txBody>
      </p:sp>
      <p:sp>
        <p:nvSpPr>
          <p:cNvPr id="222" name="Google Shape;222;p33"/>
          <p:cNvSpPr/>
          <p:nvPr/>
        </p:nvSpPr>
        <p:spPr>
          <a:xfrm rot="5400000">
            <a:off x="1907987" y="2444036"/>
            <a:ext cx="3360420" cy="13716"/>
          </a:xfrm>
          <a:custGeom>
            <a:avLst/>
            <a:gdLst/>
            <a:ahLst/>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cmpd="sng">
            <a:solidFill>
              <a:schemeClr val="accent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23" name="Google Shape;223;p33"/>
          <p:cNvSpPr txBox="1">
            <a:spLocks noGrp="1"/>
          </p:cNvSpPr>
          <p:nvPr>
            <p:ph type="body" idx="2"/>
          </p:nvPr>
        </p:nvSpPr>
        <p:spPr>
          <a:xfrm>
            <a:off x="3844814" y="414068"/>
            <a:ext cx="4668251" cy="4073652"/>
          </a:xfrm>
          <a:prstGeom prst="rect">
            <a:avLst/>
          </a:prstGeom>
          <a:noFill/>
          <a:ln>
            <a:noFill/>
          </a:ln>
        </p:spPr>
        <p:txBody>
          <a:bodyPr spcFirstLastPara="1" wrap="square" lIns="68575" tIns="34275" rIns="68575" bIns="34275" anchor="ctr" anchorCtr="0">
            <a:normAutofit/>
          </a:bodyPr>
          <a:lstStyle/>
          <a:p>
            <a:pPr marL="0" lvl="0" indent="-6350" algn="l" rtl="0">
              <a:lnSpc>
                <a:spcPct val="90000"/>
              </a:lnSpc>
              <a:spcBef>
                <a:spcPts val="0"/>
              </a:spcBef>
              <a:spcAft>
                <a:spcPts val="0"/>
              </a:spcAft>
              <a:buClr>
                <a:schemeClr val="dk1"/>
              </a:buClr>
              <a:buSzPts val="1700"/>
              <a:buFont typeface="Arial"/>
              <a:buChar char="•"/>
            </a:pPr>
            <a:r>
              <a:rPr lang="en" sz="1700" b="0" i="0">
                <a:highlight>
                  <a:srgbClr val="FFFFFF"/>
                </a:highlight>
              </a:rPr>
              <a:t>Our project team worked with 12 public library staff from a diverse sample of six library districts In Michigan to create a usable, accessible and interesting toolkit on media literacy and news media literacy. </a:t>
            </a:r>
            <a:endParaRPr/>
          </a:p>
          <a:p>
            <a:pPr marL="0" lvl="0" indent="-6350" algn="l" rtl="0">
              <a:lnSpc>
                <a:spcPct val="90000"/>
              </a:lnSpc>
              <a:spcBef>
                <a:spcPts val="800"/>
              </a:spcBef>
              <a:spcAft>
                <a:spcPts val="0"/>
              </a:spcAft>
              <a:buClr>
                <a:schemeClr val="dk1"/>
              </a:buClr>
              <a:buSzPts val="1700"/>
              <a:buFont typeface="Arial"/>
              <a:buChar char="•"/>
            </a:pPr>
            <a:r>
              <a:rPr lang="en" sz="1700" b="0" i="0">
                <a:highlight>
                  <a:srgbClr val="FFFFFF"/>
                </a:highlight>
              </a:rPr>
              <a:t>The materials are aimed at middle school users, ages 11-14, but many of the online games, videos and program ideas are suitable for ages 10 and older, and speak to all ages, from kids to grandparents.</a:t>
            </a:r>
            <a:endParaRPr/>
          </a:p>
          <a:p>
            <a:pPr marL="0" lvl="0" indent="-6350" algn="l" rtl="0">
              <a:lnSpc>
                <a:spcPct val="90000"/>
              </a:lnSpc>
              <a:spcBef>
                <a:spcPts val="800"/>
              </a:spcBef>
              <a:spcAft>
                <a:spcPts val="0"/>
              </a:spcAft>
              <a:buClr>
                <a:schemeClr val="dk1"/>
              </a:buClr>
              <a:buSzPts val="1700"/>
              <a:buFont typeface="Arial"/>
              <a:buChar char="•"/>
            </a:pPr>
            <a:r>
              <a:rPr lang="en" sz="1700" b="0" i="0">
                <a:highlight>
                  <a:srgbClr val="FFFFFF"/>
                </a:highlight>
              </a:rPr>
              <a:t>In this media and news literacy toolkit, you’ll find ready-made worksheets, programming ideas, do-it-yourself escape kits and extension activities.</a:t>
            </a:r>
            <a:endParaRPr/>
          </a:p>
          <a:p>
            <a:pPr marL="0" lvl="0" indent="101600" algn="l" rtl="0">
              <a:lnSpc>
                <a:spcPct val="90000"/>
              </a:lnSpc>
              <a:spcBef>
                <a:spcPts val="800"/>
              </a:spcBef>
              <a:spcAft>
                <a:spcPts val="0"/>
              </a:spcAft>
              <a:buClr>
                <a:schemeClr val="dk1"/>
              </a:buClr>
              <a:buSzPts val="1700"/>
              <a:buFont typeface="Arial"/>
              <a:buNone/>
            </a:pPr>
            <a:endParaRPr sz="170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972</Words>
  <Application>Microsoft Macintosh PowerPoint</Application>
  <PresentationFormat>On-screen Show (16:9)</PresentationFormat>
  <Paragraphs>74</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Manrope</vt:lpstr>
      <vt:lpstr>Calibri</vt:lpstr>
      <vt:lpstr>Roboto</vt:lpstr>
      <vt:lpstr>Arial</vt:lpstr>
      <vt:lpstr>Play</vt:lpstr>
      <vt:lpstr>Simple Light</vt:lpstr>
      <vt:lpstr>Office Theme</vt:lpstr>
      <vt:lpstr>wondermedialibrary.org a media and news literacy website of interactive learning </vt:lpstr>
      <vt:lpstr>The Gift of Your Attention      </vt:lpstr>
      <vt:lpstr>Tween and teen screen time keeps increasing</vt:lpstr>
      <vt:lpstr>PowerPoint Presentation</vt:lpstr>
      <vt:lpstr>PowerPoint Presentation</vt:lpstr>
      <vt:lpstr>Media Literacy is the ability to access, analyze, evaluate and create media in a variety of forms.   – Center for Media Literacy</vt:lpstr>
      <vt:lpstr>News Literacy</vt:lpstr>
      <vt:lpstr>Key concepts of media literacy </vt:lpstr>
      <vt:lpstr>www.wondermedialibrary.org  Website Purpose </vt:lpstr>
      <vt:lpstr>PowerPoint Presentation</vt:lpstr>
      <vt:lpstr>PowerPoint Presentation</vt:lpstr>
      <vt:lpstr>PowerPoint Presentation</vt:lpstr>
      <vt:lpstr>WonderMediaLibrary.org is an opportunity!!</vt:lpstr>
      <vt:lpstr>RESOURCES </vt:lpstr>
      <vt:lpstr>Printable Bookmark for library users to consider their media use</vt:lpstr>
      <vt:lpstr>When confronted with concerns about content. . . Use Media Literacy! </vt:lpstr>
      <vt:lpstr>This presentation and the WonderMediaLibrary.org website were created by  Prof. Sue Ellen Christian  Email: SueEllen.Christian@wmich.edu Western Michigan University Presidential Innovation Professor in Communication 2021-2024 Author of “Everyday Media Literacy: An Analog Guide for Your Digital Life” (2nd edition, 2023, Routledge)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Sue Ellen Christian</cp:lastModifiedBy>
  <cp:revision>1</cp:revision>
  <dcterms:modified xsi:type="dcterms:W3CDTF">2025-11-03T18:12:15Z</dcterms:modified>
</cp:coreProperties>
</file>